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89" r:id="rId1"/>
  </p:sldMasterIdLst>
  <p:notesMasterIdLst>
    <p:notesMasterId r:id="rId30"/>
  </p:notesMasterIdLst>
  <p:handoutMasterIdLst>
    <p:handoutMasterId r:id="rId31"/>
  </p:handoutMasterIdLst>
  <p:sldIdLst>
    <p:sldId id="1009" r:id="rId2"/>
    <p:sldId id="1406" r:id="rId3"/>
    <p:sldId id="1435" r:id="rId4"/>
    <p:sldId id="1426" r:id="rId5"/>
    <p:sldId id="1510" r:id="rId6"/>
    <p:sldId id="1476" r:id="rId7"/>
    <p:sldId id="1517" r:id="rId8"/>
    <p:sldId id="1552" r:id="rId9"/>
    <p:sldId id="1519" r:id="rId10"/>
    <p:sldId id="1521" r:id="rId11"/>
    <p:sldId id="1523" r:id="rId12"/>
    <p:sldId id="1524" r:id="rId13"/>
    <p:sldId id="1526" r:id="rId14"/>
    <p:sldId id="1525" r:id="rId15"/>
    <p:sldId id="1530" r:id="rId16"/>
    <p:sldId id="1531" r:id="rId17"/>
    <p:sldId id="1532" r:id="rId18"/>
    <p:sldId id="1533" r:id="rId19"/>
    <p:sldId id="1538" r:id="rId20"/>
    <p:sldId id="1539" r:id="rId21"/>
    <p:sldId id="1486" r:id="rId22"/>
    <p:sldId id="1545" r:id="rId23"/>
    <p:sldId id="1540" r:id="rId24"/>
    <p:sldId id="1487" r:id="rId25"/>
    <p:sldId id="1550" r:id="rId26"/>
    <p:sldId id="1508" r:id="rId27"/>
    <p:sldId id="1546" r:id="rId28"/>
    <p:sldId id="1008" r:id="rId29"/>
  </p:sldIdLst>
  <p:sldSz cx="9144000" cy="6858000" type="screen4x3"/>
  <p:notesSz cx="6669088" cy="9926638"/>
  <p:defaultTextStyle>
    <a:defPPr>
      <a:defRPr lang="de-DE"/>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9131"/>
    <a:srgbClr val="FF1C22"/>
    <a:srgbClr val="A4FF43"/>
    <a:srgbClr val="41FF41"/>
    <a:srgbClr val="FF0000"/>
    <a:srgbClr val="33CC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76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1026"/>
          <p:cNvSpPr>
            <a:spLocks noGrp="1" noChangeArrowheads="1"/>
          </p:cNvSpPr>
          <p:nvPr>
            <p:ph type="hdr" sz="quarter"/>
          </p:nvPr>
        </p:nvSpPr>
        <p:spPr bwMode="auto">
          <a:xfrm>
            <a:off x="0" y="0"/>
            <a:ext cx="28956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7651" name="Rectangle 1027"/>
          <p:cNvSpPr>
            <a:spLocks noGrp="1" noChangeArrowheads="1"/>
          </p:cNvSpPr>
          <p:nvPr>
            <p:ph type="dt" sz="quarter" idx="1"/>
          </p:nvPr>
        </p:nvSpPr>
        <p:spPr bwMode="auto">
          <a:xfrm>
            <a:off x="3810000" y="0"/>
            <a:ext cx="28956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7652" name="Rectangle 1028"/>
          <p:cNvSpPr>
            <a:spLocks noGrp="1" noChangeArrowheads="1"/>
          </p:cNvSpPr>
          <p:nvPr>
            <p:ph type="ftr" sz="quarter" idx="2"/>
          </p:nvPr>
        </p:nvSpPr>
        <p:spPr bwMode="auto">
          <a:xfrm>
            <a:off x="0" y="94488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7653" name="Rectangle 1029"/>
          <p:cNvSpPr>
            <a:spLocks noGrp="1" noChangeArrowheads="1"/>
          </p:cNvSpPr>
          <p:nvPr>
            <p:ph type="sldNum" sz="quarter" idx="3"/>
          </p:nvPr>
        </p:nvSpPr>
        <p:spPr bwMode="auto">
          <a:xfrm>
            <a:off x="3810000" y="94488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DFFE1A8-9F40-EB46-9764-B5CF5CFCFA77}" type="slidenum">
              <a:rPr lang="de-DE"/>
              <a:pPr>
                <a:defRPr/>
              </a:pPr>
              <a:t>‹#›</a:t>
            </a:fld>
            <a:endParaRPr lang="de-DE"/>
          </a:p>
        </p:txBody>
      </p:sp>
    </p:spTree>
    <p:extLst>
      <p:ext uri="{BB962C8B-B14F-4D97-AF65-F5344CB8AC3E}">
        <p14:creationId xmlns:p14="http://schemas.microsoft.com/office/powerpoint/2010/main" val="39187833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147" name="Rectangle 3"/>
          <p:cNvSpPr>
            <a:spLocks noGrp="1" noChangeArrowheads="1"/>
          </p:cNvSpPr>
          <p:nvPr>
            <p:ph type="dt" idx="1"/>
          </p:nvPr>
        </p:nvSpPr>
        <p:spPr bwMode="auto">
          <a:xfrm>
            <a:off x="3779838"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149" name="Rectangle 5"/>
          <p:cNvSpPr>
            <a:spLocks noGrp="1" noChangeArrowheads="1"/>
          </p:cNvSpPr>
          <p:nvPr>
            <p:ph type="body" sz="quarter" idx="3"/>
          </p:nvPr>
        </p:nvSpPr>
        <p:spPr bwMode="auto">
          <a:xfrm>
            <a:off x="889000" y="4714875"/>
            <a:ext cx="48910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150" name="Rectangle 6"/>
          <p:cNvSpPr>
            <a:spLocks noGrp="1" noChangeArrowheads="1"/>
          </p:cNvSpPr>
          <p:nvPr>
            <p:ph type="ftr" sz="quarter" idx="4"/>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151" name="Rectangle 7"/>
          <p:cNvSpPr>
            <a:spLocks noGrp="1" noChangeArrowheads="1"/>
          </p:cNvSpPr>
          <p:nvPr>
            <p:ph type="sldNum" sz="quarter" idx="5"/>
          </p:nvPr>
        </p:nvSpPr>
        <p:spPr bwMode="auto">
          <a:xfrm>
            <a:off x="3779838"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5026FC4-B081-5848-9CD0-1F1681CA46F8}" type="slidenum">
              <a:rPr lang="de-DE"/>
              <a:pPr>
                <a:defRPr/>
              </a:pPr>
              <a:t>‹#›</a:t>
            </a:fld>
            <a:endParaRPr lang="de-DE"/>
          </a:p>
        </p:txBody>
      </p:sp>
    </p:spTree>
    <p:extLst>
      <p:ext uri="{BB962C8B-B14F-4D97-AF65-F5344CB8AC3E}">
        <p14:creationId xmlns:p14="http://schemas.microsoft.com/office/powerpoint/2010/main" val="8252547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pitchFamily="-111" charset="-128"/>
        <a:cs typeface="ＭＳ Ｐゴシック" pitchFamily="-111"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charset="0"/>
                <a:ea typeface="ＭＳ Ｐゴシック" pitchFamily="-111" charset="-128"/>
                <a:cs typeface="ＭＳ Ｐゴシック" pitchFamily="-111" charset="-128"/>
              </a:rPr>
              <a:t>Third wave behavior therapies such as ACT and DBT hold great promise for addressing complex SUDs. These ‘contextual cognitive behavioral therapies’ have a common emphasis on developing empirical, principle-driven methods for approaching unwanted or distressing psychological and physical experiences [2–4]. The primary difference from previous cognitive behavioral therapies (CBTs) is the emphasis placed on the context and function of these unpleasant internal events and not on the content itself. In these models thoughts are not presumed to be causal. Thus, rather than changing verbal content, the context in which thoughts, feelings and physical sensations occur is manipulated to change the function of these unwanted experiences. Processes common to contextual CBTs include acceptance, mindfulness, and values, briefly described below as they apply to SUDs.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charset="0"/>
                <a:ea typeface="ＭＳ Ｐゴシック" pitchFamily="-111" charset="-128"/>
                <a:cs typeface="ＭＳ Ｐゴシック" pitchFamily="-111" charset="-128"/>
              </a:rPr>
              <a:t>The overarching goal of contextual CBTs is to identify and experience alternative ways in which to relate to these unpleasant private events (e.g., acceptance, emotion regulation),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5026FC4-B081-5848-9CD0-1F1681CA46F8}" type="slidenum">
              <a:rPr lang="de-DE" smtClean="0"/>
              <a:pPr>
                <a:defRPr/>
              </a:pPr>
              <a:t>3</a:t>
            </a:fld>
            <a:endParaRPr lang="de-DE"/>
          </a:p>
        </p:txBody>
      </p:sp>
    </p:spTree>
    <p:extLst>
      <p:ext uri="{BB962C8B-B14F-4D97-AF65-F5344CB8AC3E}">
        <p14:creationId xmlns:p14="http://schemas.microsoft.com/office/powerpoint/2010/main" val="635321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EA9F7368-A270-F940-B9D2-FFBCE9A0A305}" type="slidenum">
              <a:rPr lang="de-DE" sz="1200"/>
              <a:pPr/>
              <a:t>13</a:t>
            </a:fld>
            <a:endParaRPr lang="de-DE" sz="1200"/>
          </a:p>
        </p:txBody>
      </p:sp>
      <p:sp>
        <p:nvSpPr>
          <p:cNvPr id="22530" name="Rectangle 2"/>
          <p:cNvSpPr>
            <a:spLocks noGrp="1" noRot="1" noChangeAspect="1" noChangeArrowheads="1" noTextEdit="1"/>
          </p:cNvSpPr>
          <p:nvPr>
            <p:ph type="sldImg"/>
          </p:nvPr>
        </p:nvSpPr>
        <p:spPr>
          <a:xfrm>
            <a:off x="863600" y="763588"/>
            <a:ext cx="4976813" cy="3732212"/>
          </a:xfrm>
          <a:ln/>
        </p:spPr>
      </p:sp>
      <p:sp>
        <p:nvSpPr>
          <p:cNvPr id="22531" name="Rectangle 3"/>
          <p:cNvSpPr>
            <a:spLocks noGrp="1" noChangeArrowheads="1"/>
          </p:cNvSpPr>
          <p:nvPr>
            <p:ph type="body" idx="1"/>
          </p:nvPr>
        </p:nvSpPr>
        <p:spPr>
          <a:xfrm>
            <a:off x="914400" y="4724400"/>
            <a:ext cx="4876800" cy="4495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1499583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de-DE" dirty="0" smtClean="0"/>
          </a:p>
        </p:txBody>
      </p:sp>
      <p:sp>
        <p:nvSpPr>
          <p:cNvPr id="4" name="Foliennummernplatzhalter 3"/>
          <p:cNvSpPr>
            <a:spLocks noGrp="1"/>
          </p:cNvSpPr>
          <p:nvPr>
            <p:ph type="sldNum" sz="quarter" idx="10"/>
          </p:nvPr>
        </p:nvSpPr>
        <p:spPr/>
        <p:txBody>
          <a:bodyPr/>
          <a:lstStyle/>
          <a:p>
            <a:pPr>
              <a:defRPr/>
            </a:pPr>
            <a:fld id="{A5026FC4-B081-5848-9CD0-1F1681CA46F8}" type="slidenum">
              <a:rPr lang="de-DE" smtClean="0"/>
              <a:pPr>
                <a:defRPr/>
              </a:pPr>
              <a:t>14</a:t>
            </a:fld>
            <a:endParaRPr lang="de-DE"/>
          </a:p>
        </p:txBody>
      </p:sp>
    </p:spTree>
    <p:extLst>
      <p:ext uri="{BB962C8B-B14F-4D97-AF65-F5344CB8AC3E}">
        <p14:creationId xmlns:p14="http://schemas.microsoft.com/office/powerpoint/2010/main" val="3349424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EA9F7368-A270-F940-B9D2-FFBCE9A0A305}" type="slidenum">
              <a:rPr lang="de-DE" sz="1200"/>
              <a:pPr/>
              <a:t>15</a:t>
            </a:fld>
            <a:endParaRPr lang="de-DE" sz="1200"/>
          </a:p>
        </p:txBody>
      </p:sp>
      <p:sp>
        <p:nvSpPr>
          <p:cNvPr id="22530" name="Rectangle 2"/>
          <p:cNvSpPr>
            <a:spLocks noGrp="1" noRot="1" noChangeAspect="1" noChangeArrowheads="1" noTextEdit="1"/>
          </p:cNvSpPr>
          <p:nvPr>
            <p:ph type="sldImg"/>
          </p:nvPr>
        </p:nvSpPr>
        <p:spPr>
          <a:xfrm>
            <a:off x="863600" y="763588"/>
            <a:ext cx="4976813" cy="3732212"/>
          </a:xfrm>
          <a:ln/>
        </p:spPr>
      </p:sp>
      <p:sp>
        <p:nvSpPr>
          <p:cNvPr id="22531" name="Rectangle 3"/>
          <p:cNvSpPr>
            <a:spLocks noGrp="1" noChangeArrowheads="1"/>
          </p:cNvSpPr>
          <p:nvPr>
            <p:ph type="body" idx="1"/>
          </p:nvPr>
        </p:nvSpPr>
        <p:spPr>
          <a:xfrm>
            <a:off x="914400" y="4724400"/>
            <a:ext cx="4876800" cy="4495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1499583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2400" dirty="0" smtClean="0"/>
          </a:p>
          <a:p>
            <a:endParaRPr lang="en-US" dirty="0"/>
          </a:p>
        </p:txBody>
      </p:sp>
      <p:sp>
        <p:nvSpPr>
          <p:cNvPr id="4" name="Slide Number Placeholder 3"/>
          <p:cNvSpPr>
            <a:spLocks noGrp="1"/>
          </p:cNvSpPr>
          <p:nvPr>
            <p:ph type="sldNum" sz="quarter" idx="10"/>
          </p:nvPr>
        </p:nvSpPr>
        <p:spPr/>
        <p:txBody>
          <a:bodyPr/>
          <a:lstStyle/>
          <a:p>
            <a:pPr>
              <a:defRPr/>
            </a:pPr>
            <a:fld id="{A5026FC4-B081-5848-9CD0-1F1681CA46F8}" type="slidenum">
              <a:rPr lang="de-DE" smtClean="0"/>
              <a:pPr>
                <a:defRPr/>
              </a:pPr>
              <a:t>16</a:t>
            </a:fld>
            <a:endParaRPr lang="de-DE"/>
          </a:p>
        </p:txBody>
      </p:sp>
    </p:spTree>
    <p:extLst>
      <p:ext uri="{BB962C8B-B14F-4D97-AF65-F5344CB8AC3E}">
        <p14:creationId xmlns:p14="http://schemas.microsoft.com/office/powerpoint/2010/main" val="3808426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5026FC4-B081-5848-9CD0-1F1681CA46F8}" type="slidenum">
              <a:rPr lang="de-DE" smtClean="0"/>
              <a:pPr>
                <a:defRPr/>
              </a:pPr>
              <a:t>17</a:t>
            </a:fld>
            <a:endParaRPr lang="de-DE"/>
          </a:p>
        </p:txBody>
      </p:sp>
    </p:spTree>
    <p:extLst>
      <p:ext uri="{BB962C8B-B14F-4D97-AF65-F5344CB8AC3E}">
        <p14:creationId xmlns:p14="http://schemas.microsoft.com/office/powerpoint/2010/main" val="2102342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5026FC4-B081-5848-9CD0-1F1681CA46F8}" type="slidenum">
              <a:rPr lang="de-DE" smtClean="0"/>
              <a:pPr>
                <a:defRPr/>
              </a:pPr>
              <a:t>18</a:t>
            </a:fld>
            <a:endParaRPr lang="de-DE"/>
          </a:p>
        </p:txBody>
      </p:sp>
    </p:spTree>
    <p:extLst>
      <p:ext uri="{BB962C8B-B14F-4D97-AF65-F5344CB8AC3E}">
        <p14:creationId xmlns:p14="http://schemas.microsoft.com/office/powerpoint/2010/main" val="2102342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charset="0"/>
                <a:ea typeface="ＭＳ Ｐゴシック" pitchFamily="-111" charset="-128"/>
                <a:cs typeface="ＭＳ Ｐゴシック" pitchFamily="-111" charset="-128"/>
              </a:rPr>
              <a:t>ACT is </a:t>
            </a:r>
            <a:r>
              <a:rPr lang="en-US" sz="1200" kern="1200" dirty="0" err="1" smtClean="0">
                <a:solidFill>
                  <a:schemeClr val="tx1"/>
                </a:solidFill>
                <a:effectLst/>
                <a:latin typeface="Times New Roman" charset="0"/>
                <a:ea typeface="ＭＳ Ｐゴシック" pitchFamily="-111" charset="-128"/>
                <a:cs typeface="ＭＳ Ｐゴシック" pitchFamily="-111" charset="-128"/>
              </a:rPr>
              <a:t>recognised</a:t>
            </a:r>
            <a:r>
              <a:rPr lang="en-US" sz="1200" kern="1200" dirty="0" smtClean="0">
                <a:solidFill>
                  <a:schemeClr val="tx1"/>
                </a:solidFill>
                <a:effectLst/>
                <a:latin typeface="Times New Roman" charset="0"/>
                <a:ea typeface="ＭＳ Ｐゴシック" pitchFamily="-111" charset="-128"/>
                <a:cs typeface="ＭＳ Ｐゴシック" pitchFamily="-111" charset="-128"/>
              </a:rPr>
              <a:t> as “empirically supported” by the US Substance Abuse and Mental Health Services Administration (SAMHSA, 2012) in their national registry of evidence-based </a:t>
            </a:r>
            <a:r>
              <a:rPr lang="en-US" sz="1200" kern="1200" dirty="0" err="1" smtClean="0">
                <a:solidFill>
                  <a:schemeClr val="tx1"/>
                </a:solidFill>
                <a:effectLst/>
                <a:latin typeface="Times New Roman" charset="0"/>
                <a:ea typeface="ＭＳ Ｐゴシック" pitchFamily="-111" charset="-128"/>
                <a:cs typeface="ＭＳ Ｐゴシック" pitchFamily="-111" charset="-128"/>
              </a:rPr>
              <a:t>programmes</a:t>
            </a:r>
            <a:r>
              <a:rPr lang="en-US" sz="1200" kern="1200" dirty="0" smtClean="0">
                <a:solidFill>
                  <a:schemeClr val="tx1"/>
                </a:solidFill>
                <a:effectLst/>
                <a:latin typeface="Times New Roman" charset="0"/>
                <a:ea typeface="ＭＳ Ｐゴシック" pitchFamily="-111" charset="-128"/>
                <a:cs typeface="ＭＳ Ｐゴシック" pitchFamily="-111" charset="-128"/>
              </a:rPr>
              <a:t> and practices in the areas of SUBSTANCE USE DISORDERS</a:t>
            </a:r>
            <a:endParaRPr lang="en-US" dirty="0"/>
          </a:p>
        </p:txBody>
      </p:sp>
      <p:sp>
        <p:nvSpPr>
          <p:cNvPr id="4" name="Slide Number Placeholder 3"/>
          <p:cNvSpPr>
            <a:spLocks noGrp="1"/>
          </p:cNvSpPr>
          <p:nvPr>
            <p:ph type="sldNum" sz="quarter" idx="10"/>
          </p:nvPr>
        </p:nvSpPr>
        <p:spPr/>
        <p:txBody>
          <a:bodyPr/>
          <a:lstStyle/>
          <a:p>
            <a:pPr>
              <a:defRPr/>
            </a:pPr>
            <a:fld id="{A5026FC4-B081-5848-9CD0-1F1681CA46F8}" type="slidenum">
              <a:rPr lang="de-DE" smtClean="0"/>
              <a:pPr>
                <a:defRPr/>
              </a:pPr>
              <a:t>21</a:t>
            </a:fld>
            <a:endParaRPr lang="de-DE"/>
          </a:p>
        </p:txBody>
      </p:sp>
    </p:spTree>
    <p:extLst>
      <p:ext uri="{BB962C8B-B14F-4D97-AF65-F5344CB8AC3E}">
        <p14:creationId xmlns:p14="http://schemas.microsoft.com/office/powerpoint/2010/main" val="10448459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charset="0"/>
                <a:ea typeface="ＭＳ Ｐゴシック" pitchFamily="-111" charset="-128"/>
                <a:cs typeface="ＭＳ Ｐゴシック" pitchFamily="-111" charset="-128"/>
              </a:rPr>
              <a:t>Traditional CBT, including Relapse Prevention and Con- </a:t>
            </a:r>
            <a:r>
              <a:rPr lang="en-US" sz="1200" kern="1200" dirty="0" err="1" smtClean="0">
                <a:solidFill>
                  <a:schemeClr val="tx1"/>
                </a:solidFill>
                <a:effectLst/>
                <a:latin typeface="Times New Roman" charset="0"/>
                <a:ea typeface="ＭＳ Ｐゴシック" pitchFamily="-111" charset="-128"/>
                <a:cs typeface="ＭＳ Ｐゴシック" pitchFamily="-111" charset="-128"/>
              </a:rPr>
              <a:t>tingency</a:t>
            </a:r>
            <a:r>
              <a:rPr lang="en-US" sz="1200" kern="1200" dirty="0" smtClean="0">
                <a:solidFill>
                  <a:schemeClr val="tx1"/>
                </a:solidFill>
                <a:effectLst/>
                <a:latin typeface="Times New Roman" charset="0"/>
                <a:ea typeface="ＭＳ Ｐゴシック" pitchFamily="-111" charset="-128"/>
                <a:cs typeface="ＭＳ Ｐゴシック" pitchFamily="-111" charset="-128"/>
              </a:rPr>
              <a:t> Management, has been the dominant </a:t>
            </a:r>
            <a:r>
              <a:rPr lang="en-US" sz="1200" kern="1200" dirty="0" err="1" smtClean="0">
                <a:solidFill>
                  <a:schemeClr val="tx1"/>
                </a:solidFill>
                <a:effectLst/>
                <a:latin typeface="Times New Roman" charset="0"/>
                <a:ea typeface="ＭＳ Ｐゴシック" pitchFamily="-111" charset="-128"/>
                <a:cs typeface="ＭＳ Ｐゴシック" pitchFamily="-111" charset="-128"/>
              </a:rPr>
              <a:t>empiri</a:t>
            </a:r>
            <a:r>
              <a:rPr lang="en-US" sz="1200" kern="1200" dirty="0" smtClean="0">
                <a:solidFill>
                  <a:schemeClr val="tx1"/>
                </a:solidFill>
                <a:effectLst/>
                <a:latin typeface="Times New Roman" charset="0"/>
                <a:ea typeface="ＭＳ Ｐゴシック" pitchFamily="-111" charset="-128"/>
                <a:cs typeface="ＭＳ Ｐゴシック" pitchFamily="-111" charset="-128"/>
              </a:rPr>
              <a:t>- </a:t>
            </a:r>
            <a:r>
              <a:rPr lang="en-US" sz="1200" kern="1200" dirty="0" err="1" smtClean="0">
                <a:solidFill>
                  <a:schemeClr val="tx1"/>
                </a:solidFill>
                <a:effectLst/>
                <a:latin typeface="Times New Roman" charset="0"/>
                <a:ea typeface="ＭＳ Ｐゴシック" pitchFamily="-111" charset="-128"/>
                <a:cs typeface="ＭＳ Ｐゴシック" pitchFamily="-111" charset="-128"/>
              </a:rPr>
              <a:t>cally</a:t>
            </a:r>
            <a:r>
              <a:rPr lang="en-US" sz="1200" kern="1200" dirty="0" smtClean="0">
                <a:solidFill>
                  <a:schemeClr val="tx1"/>
                </a:solidFill>
                <a:effectLst/>
                <a:latin typeface="Times New Roman" charset="0"/>
                <a:ea typeface="ＭＳ Ｐゴシック" pitchFamily="-111" charset="-128"/>
                <a:cs typeface="ＭＳ Ｐゴシック" pitchFamily="-111" charset="-128"/>
              </a:rPr>
              <a:t> based treatment approach to addiction for 30+ years.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5026FC4-B081-5848-9CD0-1F1681CA46F8}" type="slidenum">
              <a:rPr lang="de-DE" smtClean="0"/>
              <a:pPr>
                <a:defRPr/>
              </a:pPr>
              <a:t>22</a:t>
            </a:fld>
            <a:endParaRPr lang="de-DE"/>
          </a:p>
        </p:txBody>
      </p:sp>
    </p:spTree>
    <p:extLst>
      <p:ext uri="{BB962C8B-B14F-4D97-AF65-F5344CB8AC3E}">
        <p14:creationId xmlns:p14="http://schemas.microsoft.com/office/powerpoint/2010/main" val="635321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EA9F7368-A270-F940-B9D2-FFBCE9A0A305}" type="slidenum">
              <a:rPr lang="de-DE" sz="1200"/>
              <a:pPr/>
              <a:t>23</a:t>
            </a:fld>
            <a:endParaRPr lang="de-DE" sz="1200"/>
          </a:p>
        </p:txBody>
      </p:sp>
      <p:sp>
        <p:nvSpPr>
          <p:cNvPr id="22530" name="Rectangle 2"/>
          <p:cNvSpPr>
            <a:spLocks noGrp="1" noRot="1" noChangeAspect="1" noChangeArrowheads="1" noTextEdit="1"/>
          </p:cNvSpPr>
          <p:nvPr>
            <p:ph type="sldImg"/>
          </p:nvPr>
        </p:nvSpPr>
        <p:spPr>
          <a:xfrm>
            <a:off x="863600" y="763588"/>
            <a:ext cx="4976813" cy="3732212"/>
          </a:xfrm>
          <a:ln/>
        </p:spPr>
      </p:sp>
      <p:sp>
        <p:nvSpPr>
          <p:cNvPr id="22531" name="Rectangle 3"/>
          <p:cNvSpPr>
            <a:spLocks noGrp="1" noChangeArrowheads="1"/>
          </p:cNvSpPr>
          <p:nvPr>
            <p:ph type="body" idx="1"/>
          </p:nvPr>
        </p:nvSpPr>
        <p:spPr>
          <a:xfrm>
            <a:off x="914400" y="4724400"/>
            <a:ext cx="4876800" cy="4495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lgn="just"/>
            <a:r>
              <a:rPr lang="en-US" sz="1200" dirty="0" smtClean="0"/>
              <a:t>Abstract:</a:t>
            </a:r>
          </a:p>
          <a:p>
            <a:pPr algn="just"/>
            <a:r>
              <a:rPr lang="en-US" sz="1200" b="1" dirty="0" smtClean="0"/>
              <a:t>A pilot study </a:t>
            </a:r>
            <a:r>
              <a:rPr lang="en-US" sz="1200" dirty="0" smtClean="0"/>
              <a:t>of a </a:t>
            </a:r>
            <a:r>
              <a:rPr lang="en-US" sz="1200" dirty="0" smtClean="0">
                <a:solidFill>
                  <a:srgbClr val="FFFF00"/>
                </a:solidFill>
              </a:rPr>
              <a:t>brief group-based Acceptance and Commitment Therapy (ACT) intervention</a:t>
            </a:r>
            <a:r>
              <a:rPr lang="en-US" sz="1200" dirty="0" smtClean="0"/>
              <a:t> (12 two-hour sessions) was conducted with clients of public mental health services meeting four or more criteria for borderline personality disorder (BPD). Participants were randomly assigned to receive the ACT group intervention in addition to their current treatment (ACT+TAU; N=21) or to continue with treatment as usual alone (TAU; N=20). There was significantly more improvement from baseline for the ACT+TAU condition than the TAU condition on the primary outcome variable—self-rated BPD symptoms. The ACT+TAU gain was both clinically and statistically significant. The ACT + TAU condition also had significantly more positive change on anxiety and hopelessness, and on the following ACT consistent process variables: psychological flexibility, emotion regulation skills, mindfulness, and fear of emotions. For all but anxiety, the improvements for the ACT + TAU condition were significant, while the TAU condition had no significant changes on any measure. Follow-up was possible for only a small number of participants. The improvements gained by the ACT + TAU participants were maintained except for fear of emotions. Anxiety continued to improve, becoming significantly different from baseline at follow-up. Examination of mediators found that psychological flexibility, emotion regulation skills and mindfulness, but not less fear of emotions, mediated BPD symptoms. Psychological flexibility and emotion regulation skills also mediated hopelessness. There is a need for a larger trial, for comparison with other established treatments for BPD, and for conducting a trial of a longer intervention. Nonetheless, this pilot study suggests that a brief group-based ACT intervention may be a valuable addition to TAU for people with BPD symptoms in the public sector. </a:t>
            </a: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1499583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EA9F7368-A270-F940-B9D2-FFBCE9A0A305}" type="slidenum">
              <a:rPr lang="de-DE" sz="1200"/>
              <a:pPr/>
              <a:t>24</a:t>
            </a:fld>
            <a:endParaRPr lang="de-DE" sz="1200"/>
          </a:p>
        </p:txBody>
      </p:sp>
      <p:sp>
        <p:nvSpPr>
          <p:cNvPr id="22530" name="Rectangle 2"/>
          <p:cNvSpPr>
            <a:spLocks noGrp="1" noRot="1" noChangeAspect="1" noChangeArrowheads="1" noTextEdit="1"/>
          </p:cNvSpPr>
          <p:nvPr>
            <p:ph type="sldImg"/>
          </p:nvPr>
        </p:nvSpPr>
        <p:spPr>
          <a:xfrm>
            <a:off x="863600" y="763588"/>
            <a:ext cx="4976813" cy="3732212"/>
          </a:xfrm>
          <a:ln/>
        </p:spPr>
      </p:sp>
      <p:sp>
        <p:nvSpPr>
          <p:cNvPr id="22531" name="Rectangle 3"/>
          <p:cNvSpPr>
            <a:spLocks noGrp="1" noChangeArrowheads="1"/>
          </p:cNvSpPr>
          <p:nvPr>
            <p:ph type="body" idx="1"/>
          </p:nvPr>
        </p:nvSpPr>
        <p:spPr>
          <a:xfrm>
            <a:off x="914400" y="4724400"/>
            <a:ext cx="4876800" cy="4495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lgn="just"/>
            <a:endParaRPr lang="en-US" sz="1200" dirty="0" smtClean="0"/>
          </a:p>
        </p:txBody>
      </p:sp>
    </p:spTree>
    <p:extLst>
      <p:ext uri="{BB962C8B-B14F-4D97-AF65-F5344CB8AC3E}">
        <p14:creationId xmlns:p14="http://schemas.microsoft.com/office/powerpoint/2010/main" val="1499583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5026FC4-B081-5848-9CD0-1F1681CA46F8}" type="slidenum">
              <a:rPr lang="de-DE" smtClean="0"/>
              <a:pPr>
                <a:defRPr/>
              </a:pPr>
              <a:t>4</a:t>
            </a:fld>
            <a:endParaRPr lang="de-DE"/>
          </a:p>
        </p:txBody>
      </p:sp>
    </p:spTree>
    <p:extLst>
      <p:ext uri="{BB962C8B-B14F-4D97-AF65-F5344CB8AC3E}">
        <p14:creationId xmlns:p14="http://schemas.microsoft.com/office/powerpoint/2010/main" val="25741666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charset="0"/>
                <a:ea typeface="ＭＳ Ｐゴシック" pitchFamily="-111" charset="-128"/>
                <a:cs typeface="ＭＳ Ｐゴシック" pitchFamily="-111" charset="-128"/>
              </a:rPr>
              <a:t>Traditional CBT, including Relapse Prevention and Con- </a:t>
            </a:r>
            <a:r>
              <a:rPr lang="en-US" sz="1200" kern="1200" dirty="0" err="1" smtClean="0">
                <a:solidFill>
                  <a:schemeClr val="tx1"/>
                </a:solidFill>
                <a:effectLst/>
                <a:latin typeface="Times New Roman" charset="0"/>
                <a:ea typeface="ＭＳ Ｐゴシック" pitchFamily="-111" charset="-128"/>
                <a:cs typeface="ＭＳ Ｐゴシック" pitchFamily="-111" charset="-128"/>
              </a:rPr>
              <a:t>tingency</a:t>
            </a:r>
            <a:r>
              <a:rPr lang="en-US" sz="1200" kern="1200" dirty="0" smtClean="0">
                <a:solidFill>
                  <a:schemeClr val="tx1"/>
                </a:solidFill>
                <a:effectLst/>
                <a:latin typeface="Times New Roman" charset="0"/>
                <a:ea typeface="ＭＳ Ｐゴシック" pitchFamily="-111" charset="-128"/>
                <a:cs typeface="ＭＳ Ｐゴシック" pitchFamily="-111" charset="-128"/>
              </a:rPr>
              <a:t> Management, has been the dominant </a:t>
            </a:r>
            <a:r>
              <a:rPr lang="en-US" sz="1200" kern="1200" dirty="0" err="1" smtClean="0">
                <a:solidFill>
                  <a:schemeClr val="tx1"/>
                </a:solidFill>
                <a:effectLst/>
                <a:latin typeface="Times New Roman" charset="0"/>
                <a:ea typeface="ＭＳ Ｐゴシック" pitchFamily="-111" charset="-128"/>
                <a:cs typeface="ＭＳ Ｐゴシック" pitchFamily="-111" charset="-128"/>
              </a:rPr>
              <a:t>empiri</a:t>
            </a:r>
            <a:r>
              <a:rPr lang="en-US" sz="1200" kern="1200" dirty="0" smtClean="0">
                <a:solidFill>
                  <a:schemeClr val="tx1"/>
                </a:solidFill>
                <a:effectLst/>
                <a:latin typeface="Times New Roman" charset="0"/>
                <a:ea typeface="ＭＳ Ｐゴシック" pitchFamily="-111" charset="-128"/>
                <a:cs typeface="ＭＳ Ｐゴシック" pitchFamily="-111" charset="-128"/>
              </a:rPr>
              <a:t>- </a:t>
            </a:r>
            <a:r>
              <a:rPr lang="en-US" sz="1200" kern="1200" dirty="0" err="1" smtClean="0">
                <a:solidFill>
                  <a:schemeClr val="tx1"/>
                </a:solidFill>
                <a:effectLst/>
                <a:latin typeface="Times New Roman" charset="0"/>
                <a:ea typeface="ＭＳ Ｐゴシック" pitchFamily="-111" charset="-128"/>
                <a:cs typeface="ＭＳ Ｐゴシック" pitchFamily="-111" charset="-128"/>
              </a:rPr>
              <a:t>cally</a:t>
            </a:r>
            <a:r>
              <a:rPr lang="en-US" sz="1200" kern="1200" dirty="0" smtClean="0">
                <a:solidFill>
                  <a:schemeClr val="tx1"/>
                </a:solidFill>
                <a:effectLst/>
                <a:latin typeface="Times New Roman" charset="0"/>
                <a:ea typeface="ＭＳ Ｐゴシック" pitchFamily="-111" charset="-128"/>
                <a:cs typeface="ＭＳ Ｐゴシック" pitchFamily="-111" charset="-128"/>
              </a:rPr>
              <a:t> based treatment approach to addiction for 30+ years.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5026FC4-B081-5848-9CD0-1F1681CA46F8}" type="slidenum">
              <a:rPr lang="de-DE" smtClean="0"/>
              <a:pPr>
                <a:defRPr/>
              </a:pPr>
              <a:t>25</a:t>
            </a:fld>
            <a:endParaRPr lang="de-DE"/>
          </a:p>
        </p:txBody>
      </p:sp>
    </p:spTree>
    <p:extLst>
      <p:ext uri="{BB962C8B-B14F-4D97-AF65-F5344CB8AC3E}">
        <p14:creationId xmlns:p14="http://schemas.microsoft.com/office/powerpoint/2010/main" val="6353210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kern="1200" dirty="0" smtClean="0">
                <a:solidFill>
                  <a:schemeClr val="tx1"/>
                </a:solidFill>
                <a:effectLst/>
                <a:latin typeface="Times New Roman" charset="0"/>
                <a:ea typeface="ＭＳ Ｐゴシック" pitchFamily="-111" charset="-128"/>
                <a:cs typeface="ＭＳ Ｐゴシック" pitchFamily="-111" charset="-128"/>
              </a:rPr>
              <a:t>The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aim</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of</a:t>
            </a:r>
            <a:r>
              <a:rPr lang="de-DE" sz="1200" kern="1200" dirty="0" smtClean="0">
                <a:solidFill>
                  <a:schemeClr val="tx1"/>
                </a:solidFill>
                <a:effectLst/>
                <a:latin typeface="Times New Roman" charset="0"/>
                <a:ea typeface="ＭＳ Ｐゴシック" pitchFamily="-111" charset="-128"/>
                <a:cs typeface="ＭＳ Ｐゴシック" pitchFamily="-111" charset="-128"/>
              </a:rPr>
              <a:t> Making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Waves</a:t>
            </a:r>
            <a:r>
              <a:rPr lang="de-DE" sz="1200" kern="1200" dirty="0" smtClean="0">
                <a:solidFill>
                  <a:schemeClr val="tx1"/>
                </a:solidFill>
                <a:effectLst/>
                <a:latin typeface="Times New Roman" charset="0"/>
                <a:ea typeface="ＭＳ Ｐゴシック" pitchFamily="-111" charset="-128"/>
                <a:cs typeface="ＭＳ Ｐゴシック" pitchFamily="-111" charset="-128"/>
              </a:rPr>
              <a:t> was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to</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implement</a:t>
            </a:r>
            <a:r>
              <a:rPr lang="de-DE" sz="1200" kern="1200" dirty="0" smtClean="0">
                <a:solidFill>
                  <a:schemeClr val="tx1"/>
                </a:solidFill>
                <a:effectLst/>
                <a:latin typeface="Times New Roman" charset="0"/>
                <a:ea typeface="ＭＳ Ｐゴシック" pitchFamily="-111" charset="-128"/>
                <a:cs typeface="ＭＳ Ｐゴシック" pitchFamily="-111" charset="-128"/>
              </a:rPr>
              <a:t> ACT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for</a:t>
            </a:r>
            <a:r>
              <a:rPr lang="de-DE" sz="1200" kern="1200" dirty="0" smtClean="0">
                <a:solidFill>
                  <a:schemeClr val="tx1"/>
                </a:solidFill>
                <a:effectLst/>
                <a:latin typeface="Times New Roman" charset="0"/>
                <a:ea typeface="ＭＳ Ｐゴシック" pitchFamily="-111" charset="-128"/>
                <a:cs typeface="ＭＳ Ｐゴシック" pitchFamily="-111" charset="-128"/>
              </a:rPr>
              <a:t> BPD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and</a:t>
            </a:r>
            <a:r>
              <a:rPr lang="de-DE" sz="1200" kern="1200" dirty="0" smtClean="0">
                <a:solidFill>
                  <a:schemeClr val="tx1"/>
                </a:solidFill>
                <a:effectLst/>
                <a:latin typeface="Times New Roman" charset="0"/>
                <a:ea typeface="ＭＳ Ｐゴシック" pitchFamily="-111" charset="-128"/>
                <a:cs typeface="ＭＳ Ｐゴシック" pitchFamily="-111" charset="-128"/>
              </a:rPr>
              <a:t> SUD in a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community</a:t>
            </a:r>
            <a:r>
              <a:rPr lang="de-DE" sz="1200" kern="1200" dirty="0" smtClean="0">
                <a:solidFill>
                  <a:schemeClr val="tx1"/>
                </a:solidFill>
                <a:effectLst/>
                <a:latin typeface="Times New Roman" charset="0"/>
                <a:ea typeface="ＭＳ Ｐゴシック" pitchFamily="-111" charset="-128"/>
                <a:cs typeface="ＭＳ Ｐゴシック" pitchFamily="-111" charset="-128"/>
              </a:rPr>
              <a:t> AOD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treatment</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service</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with</a:t>
            </a:r>
            <a:r>
              <a:rPr lang="de-DE" sz="1200" kern="1200" dirty="0" smtClean="0">
                <a:solidFill>
                  <a:schemeClr val="tx1"/>
                </a:solidFill>
                <a:effectLst/>
                <a:latin typeface="Times New Roman" charset="0"/>
                <a:ea typeface="ＭＳ Ｐゴシック" pitchFamily="-111" charset="-128"/>
                <a:cs typeface="ＭＳ Ｐゴシック" pitchFamily="-111" charset="-128"/>
              </a:rPr>
              <a:t> minimal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implementation</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errors</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to</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improve</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client</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outcomes</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p>
          <a:p>
            <a:r>
              <a:rPr lang="de-DE" sz="1200" kern="1200" dirty="0" smtClean="0">
                <a:solidFill>
                  <a:schemeClr val="tx1"/>
                </a:solidFill>
                <a:effectLst/>
                <a:latin typeface="Times New Roman" charset="0"/>
                <a:ea typeface="ＭＳ Ｐゴシック" pitchFamily="-111" charset="-128"/>
                <a:cs typeface="ＭＳ Ｐゴシック" pitchFamily="-111" charset="-128"/>
              </a:rPr>
              <a:t> </a:t>
            </a:r>
          </a:p>
          <a:p>
            <a:r>
              <a:rPr lang="de-DE" sz="1200" kern="1200" dirty="0" smtClean="0">
                <a:solidFill>
                  <a:schemeClr val="tx1"/>
                </a:solidFill>
                <a:effectLst/>
                <a:latin typeface="Times New Roman" charset="0"/>
                <a:ea typeface="ＭＳ Ｐゴシック" pitchFamily="-111" charset="-128"/>
                <a:cs typeface="ＭＳ Ｐゴシック" pitchFamily="-111" charset="-128"/>
              </a:rPr>
              <a:t>METHODS</a:t>
            </a:r>
          </a:p>
          <a:p>
            <a:r>
              <a:rPr lang="de-DE" sz="1200" kern="1200" dirty="0" err="1" smtClean="0">
                <a:solidFill>
                  <a:schemeClr val="tx1"/>
                </a:solidFill>
                <a:effectLst/>
                <a:latin typeface="Times New Roman" charset="0"/>
                <a:ea typeface="ＭＳ Ｐゴシック" pitchFamily="-111" charset="-128"/>
                <a:cs typeface="ＭＳ Ｐゴシック" pitchFamily="-111" charset="-128"/>
              </a:rPr>
              <a:t>Clinician</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training</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and</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coaching</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Sixteen</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clinicians</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from</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across</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two</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services</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Turning</a:t>
            </a:r>
            <a:r>
              <a:rPr lang="de-DE" sz="1200" kern="1200" dirty="0" smtClean="0">
                <a:solidFill>
                  <a:schemeClr val="tx1"/>
                </a:solidFill>
                <a:effectLst/>
                <a:latin typeface="Times New Roman" charset="0"/>
                <a:ea typeface="ＭＳ Ｐゴシック" pitchFamily="-111" charset="-128"/>
                <a:cs typeface="ＭＳ Ｐゴシック" pitchFamily="-111" charset="-128"/>
              </a:rPr>
              <a:t> Point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and</a:t>
            </a:r>
            <a:r>
              <a:rPr lang="de-DE" sz="1200" kern="1200" dirty="0" smtClean="0">
                <a:solidFill>
                  <a:schemeClr val="tx1"/>
                </a:solidFill>
                <a:effectLst/>
                <a:latin typeface="Times New Roman" charset="0"/>
                <a:ea typeface="ＭＳ Ｐゴシック" pitchFamily="-111" charset="-128"/>
                <a:cs typeface="ＭＳ Ｐゴシック" pitchFamily="-111" charset="-128"/>
              </a:rPr>
              <a:t> Eastern Drug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and</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Alcohol</a:t>
            </a:r>
            <a:r>
              <a:rPr lang="de-DE" sz="1200" kern="1200" dirty="0" smtClean="0">
                <a:solidFill>
                  <a:schemeClr val="tx1"/>
                </a:solidFill>
                <a:effectLst/>
                <a:latin typeface="Times New Roman" charset="0"/>
                <a:ea typeface="ＭＳ Ｐゴシック" pitchFamily="-111" charset="-128"/>
                <a:cs typeface="ＭＳ Ｐゴシック" pitchFamily="-111" charset="-128"/>
              </a:rPr>
              <a:t> Service)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underwent</a:t>
            </a:r>
            <a:r>
              <a:rPr lang="de-DE" sz="1200" kern="1200" dirty="0" smtClean="0">
                <a:solidFill>
                  <a:schemeClr val="tx1"/>
                </a:solidFill>
                <a:effectLst/>
                <a:latin typeface="Times New Roman" charset="0"/>
                <a:ea typeface="ＭＳ Ｐゴシック" pitchFamily="-111" charset="-128"/>
                <a:cs typeface="ＭＳ Ｐゴシック" pitchFamily="-111" charset="-128"/>
              </a:rPr>
              <a:t> 40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hours</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of</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staff</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training</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and</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consultation</a:t>
            </a:r>
            <a:r>
              <a:rPr lang="de-DE" sz="1200" kern="1200" dirty="0" smtClean="0">
                <a:solidFill>
                  <a:schemeClr val="tx1"/>
                </a:solidFill>
                <a:effectLst/>
                <a:latin typeface="Times New Roman" charset="0"/>
                <a:ea typeface="ＭＳ Ｐゴシック" pitchFamily="-111" charset="-128"/>
                <a:cs typeface="ＭＳ Ｐゴシック" pitchFamily="-111" charset="-128"/>
              </a:rPr>
              <a:t> in ACT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from</a:t>
            </a:r>
            <a:r>
              <a:rPr lang="de-DE" sz="1200" kern="1200" dirty="0" smtClean="0">
                <a:solidFill>
                  <a:schemeClr val="tx1"/>
                </a:solidFill>
                <a:effectLst/>
                <a:latin typeface="Times New Roman" charset="0"/>
                <a:ea typeface="ＭＳ Ｐゴシック" pitchFamily="-111" charset="-128"/>
                <a:cs typeface="ＭＳ Ｐゴシック" pitchFamily="-111" charset="-128"/>
              </a:rPr>
              <a:t> a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Spectrum</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consultant</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consisting</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of</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attendance</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at</a:t>
            </a:r>
            <a:r>
              <a:rPr lang="de-DE" sz="1200" kern="1200" dirty="0" smtClean="0">
                <a:solidFill>
                  <a:schemeClr val="tx1"/>
                </a:solidFill>
                <a:effectLst/>
                <a:latin typeface="Times New Roman" charset="0"/>
                <a:ea typeface="ＭＳ Ｐゴシック" pitchFamily="-111" charset="-128"/>
                <a:cs typeface="ＭＳ Ｐゴシック" pitchFamily="-111" charset="-128"/>
              </a:rPr>
              <a:t> a 1-day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workshop</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and</a:t>
            </a:r>
            <a:r>
              <a:rPr lang="de-DE" sz="1200" kern="1200" dirty="0" smtClean="0">
                <a:solidFill>
                  <a:schemeClr val="tx1"/>
                </a:solidFill>
                <a:effectLst/>
                <a:latin typeface="Times New Roman" charset="0"/>
                <a:ea typeface="ＭＳ Ｐゴシック" pitchFamily="-111" charset="-128"/>
                <a:cs typeface="ＭＳ Ｐゴシック" pitchFamily="-111" charset="-128"/>
              </a:rPr>
              <a:t> 90-minute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group</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supervision</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sessions</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held</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fortnightly</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They</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implemented</a:t>
            </a:r>
            <a:r>
              <a:rPr lang="de-DE" sz="1200" kern="1200" dirty="0" smtClean="0">
                <a:solidFill>
                  <a:schemeClr val="tx1"/>
                </a:solidFill>
                <a:effectLst/>
                <a:latin typeface="Times New Roman" charset="0"/>
                <a:ea typeface="ＭＳ Ｐゴシック" pitchFamily="-111" charset="-128"/>
                <a:cs typeface="ＭＳ Ｐゴシック" pitchFamily="-111" charset="-128"/>
              </a:rPr>
              <a:t> a 12-session ACT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treatment</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developed</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by</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Spectrum</a:t>
            </a:r>
            <a:r>
              <a:rPr lang="de-DE" sz="1200" kern="1200" dirty="0" smtClean="0">
                <a:solidFill>
                  <a:schemeClr val="tx1"/>
                </a:solidFill>
                <a:effectLst/>
                <a:latin typeface="Times New Roman" charset="0"/>
                <a:ea typeface="ＭＳ Ｐゴシック" pitchFamily="-111" charset="-128"/>
                <a:cs typeface="ＭＳ Ｐゴシック" pitchFamily="-111" charset="-128"/>
              </a:rPr>
              <a:t>, a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specialist</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public</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sector</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service</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for</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people</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with</a:t>
            </a:r>
            <a:r>
              <a:rPr lang="de-DE" sz="1200" kern="1200" dirty="0" smtClean="0">
                <a:solidFill>
                  <a:schemeClr val="tx1"/>
                </a:solidFill>
                <a:effectLst/>
                <a:latin typeface="Times New Roman" charset="0"/>
                <a:ea typeface="ＭＳ Ｐゴシック" pitchFamily="-111" charset="-128"/>
                <a:cs typeface="ＭＳ Ｐゴシック" pitchFamily="-111" charset="-128"/>
              </a:rPr>
              <a:t> BPD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symptoms</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which</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is</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described</a:t>
            </a:r>
            <a:r>
              <a:rPr lang="de-DE" sz="1200" kern="1200" dirty="0" smtClean="0">
                <a:solidFill>
                  <a:schemeClr val="tx1"/>
                </a:solidFill>
                <a:effectLst/>
                <a:latin typeface="Times New Roman" charset="0"/>
                <a:ea typeface="ＭＳ Ｐゴシック" pitchFamily="-111" charset="-128"/>
                <a:cs typeface="ＭＳ Ｐゴシック" pitchFamily="-111" charset="-128"/>
              </a:rPr>
              <a:t> in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the</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treatment</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manual</a:t>
            </a:r>
            <a:r>
              <a:rPr lang="de-DE" sz="1200" kern="1200" dirty="0" smtClean="0">
                <a:solidFill>
                  <a:schemeClr val="tx1"/>
                </a:solidFill>
                <a:effectLst/>
                <a:latin typeface="Times New Roman" charset="0"/>
                <a:ea typeface="ＭＳ Ｐゴシック" pitchFamily="-111" charset="-128"/>
                <a:cs typeface="ＭＳ Ｐゴシック" pitchFamily="-111" charset="-128"/>
              </a:rPr>
              <a:t>, Wise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Choices</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p>
          <a:p>
            <a:r>
              <a:rPr lang="de-DE" sz="1200" kern="1200" dirty="0" smtClean="0">
                <a:solidFill>
                  <a:schemeClr val="tx1"/>
                </a:solidFill>
                <a:effectLst/>
                <a:latin typeface="Times New Roman" charset="0"/>
                <a:ea typeface="ＭＳ Ｐゴシック" pitchFamily="-111" charset="-128"/>
                <a:cs typeface="ＭＳ Ｐゴシック" pitchFamily="-111" charset="-128"/>
              </a:rPr>
              <a:t>Client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intervention</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Once</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written</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informed</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consent</a:t>
            </a:r>
            <a:r>
              <a:rPr lang="de-DE" sz="1200" kern="1200" dirty="0" smtClean="0">
                <a:solidFill>
                  <a:schemeClr val="tx1"/>
                </a:solidFill>
                <a:effectLst/>
                <a:latin typeface="Times New Roman" charset="0"/>
                <a:ea typeface="ＭＳ Ｐゴシック" pitchFamily="-111" charset="-128"/>
                <a:cs typeface="ＭＳ Ｐゴシック" pitchFamily="-111" charset="-128"/>
              </a:rPr>
              <a:t> was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obtained</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clients</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completed</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baseline</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measures</a:t>
            </a:r>
            <a:r>
              <a:rPr lang="de-DE" sz="1200" kern="1200" dirty="0" smtClean="0">
                <a:solidFill>
                  <a:schemeClr val="tx1"/>
                </a:solidFill>
                <a:effectLst/>
                <a:latin typeface="Times New Roman" charset="0"/>
                <a:ea typeface="ＭＳ Ｐゴシック" pitchFamily="-111" charset="-128"/>
                <a:cs typeface="ＭＳ Ｐゴシック" pitchFamily="-111" charset="-128"/>
              </a:rPr>
              <a:t> in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the</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areas</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of</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borderline</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symptoms</a:t>
            </a:r>
            <a:r>
              <a:rPr lang="de-DE" sz="1200" kern="1200" dirty="0" smtClean="0">
                <a:solidFill>
                  <a:schemeClr val="tx1"/>
                </a:solidFill>
                <a:effectLst/>
                <a:latin typeface="Times New Roman" charset="0"/>
                <a:ea typeface="ＭＳ Ｐゴシック" pitchFamily="-111" charset="-128"/>
                <a:cs typeface="ＭＳ Ｐゴシック" pitchFamily="-111" charset="-128"/>
              </a:rPr>
              <a:t> (BEST);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feelings</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of</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hopelessness</a:t>
            </a:r>
            <a:r>
              <a:rPr lang="de-DE" sz="1200" kern="1200" dirty="0" smtClean="0">
                <a:solidFill>
                  <a:schemeClr val="tx1"/>
                </a:solidFill>
                <a:effectLst/>
                <a:latin typeface="Times New Roman" charset="0"/>
                <a:ea typeface="ＭＳ Ｐゴシック" pitchFamily="-111" charset="-128"/>
                <a:cs typeface="ＭＳ Ｐゴシック" pitchFamily="-111" charset="-128"/>
              </a:rPr>
              <a:t> (BHS);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drug</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and</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alcohol</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use</a:t>
            </a:r>
            <a:r>
              <a:rPr lang="de-DE" sz="1200" kern="1200" dirty="0" smtClean="0">
                <a:solidFill>
                  <a:schemeClr val="tx1"/>
                </a:solidFill>
                <a:effectLst/>
                <a:latin typeface="Times New Roman" charset="0"/>
                <a:ea typeface="ＭＳ Ｐゴシック" pitchFamily="-111" charset="-128"/>
                <a:cs typeface="ＭＳ Ｐゴシック" pitchFamily="-111" charset="-128"/>
              </a:rPr>
              <a:t> (ATOP);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quality</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of</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life</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WHOQoL</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emotion</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regulation</a:t>
            </a:r>
            <a:r>
              <a:rPr lang="de-DE" sz="1200" kern="1200" dirty="0" smtClean="0">
                <a:solidFill>
                  <a:schemeClr val="tx1"/>
                </a:solidFill>
                <a:effectLst/>
                <a:latin typeface="Times New Roman" charset="0"/>
                <a:ea typeface="ＭＳ Ｐゴシック" pitchFamily="-111" charset="-128"/>
                <a:cs typeface="ＭＳ Ｐゴシック" pitchFamily="-111" charset="-128"/>
              </a:rPr>
              <a:t> (DERS);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acceptance</a:t>
            </a:r>
            <a:r>
              <a:rPr lang="de-DE" sz="1200" kern="1200" dirty="0" smtClean="0">
                <a:solidFill>
                  <a:schemeClr val="tx1"/>
                </a:solidFill>
                <a:effectLst/>
                <a:latin typeface="Times New Roman" charset="0"/>
                <a:ea typeface="ＭＳ Ｐゴシック" pitchFamily="-111" charset="-128"/>
                <a:cs typeface="ＭＳ Ｐゴシック" pitchFamily="-111" charset="-128"/>
              </a:rPr>
              <a:t> a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nd</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values-based</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action</a:t>
            </a:r>
            <a:r>
              <a:rPr lang="de-DE" sz="1200" kern="1200" dirty="0" smtClean="0">
                <a:solidFill>
                  <a:schemeClr val="tx1"/>
                </a:solidFill>
                <a:effectLst/>
                <a:latin typeface="Times New Roman" charset="0"/>
                <a:ea typeface="ＭＳ Ｐゴシック" pitchFamily="-111" charset="-128"/>
                <a:cs typeface="ＭＳ Ｐゴシック" pitchFamily="-111" charset="-128"/>
              </a:rPr>
              <a:t> (AAQ-II);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and</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treatment</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engagement</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motivation</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and</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readiness</a:t>
            </a:r>
            <a:r>
              <a:rPr lang="de-DE" sz="1200" kern="1200" dirty="0" smtClean="0">
                <a:solidFill>
                  <a:schemeClr val="tx1"/>
                </a:solidFill>
                <a:effectLst/>
                <a:latin typeface="Times New Roman" charset="0"/>
                <a:ea typeface="ＭＳ Ｐゴシック" pitchFamily="-111" charset="-128"/>
                <a:cs typeface="ＭＳ Ｐゴシック" pitchFamily="-111" charset="-128"/>
              </a:rPr>
              <a:t> (TCU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scales</a:t>
            </a:r>
            <a:r>
              <a:rPr lang="de-DE" sz="1200" kern="1200" dirty="0" smtClean="0">
                <a:solidFill>
                  <a:schemeClr val="tx1"/>
                </a:solidFill>
                <a:effectLst/>
                <a:latin typeface="Times New Roman" charset="0"/>
                <a:ea typeface="ＭＳ Ｐゴシック" pitchFamily="-111" charset="-128"/>
                <a:cs typeface="ＭＳ Ｐゴシック" pitchFamily="-111" charset="-128"/>
              </a:rPr>
              <a:t>). Clients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received</a:t>
            </a:r>
            <a:r>
              <a:rPr lang="de-DE" sz="1200" kern="1200" dirty="0" smtClean="0">
                <a:solidFill>
                  <a:schemeClr val="tx1"/>
                </a:solidFill>
                <a:effectLst/>
                <a:latin typeface="Times New Roman" charset="0"/>
                <a:ea typeface="ＭＳ Ｐゴシック" pitchFamily="-111" charset="-128"/>
                <a:cs typeface="ＭＳ Ｐゴシック" pitchFamily="-111" charset="-128"/>
              </a:rPr>
              <a:t> 12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sessions</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of</a:t>
            </a:r>
            <a:r>
              <a:rPr lang="de-DE" sz="1200" kern="1200" dirty="0" smtClean="0">
                <a:solidFill>
                  <a:schemeClr val="tx1"/>
                </a:solidFill>
                <a:effectLst/>
                <a:latin typeface="Times New Roman" charset="0"/>
                <a:ea typeface="ＭＳ Ｐゴシック" pitchFamily="-111" charset="-128"/>
                <a:cs typeface="ＭＳ Ｐゴシック" pitchFamily="-111" charset="-128"/>
              </a:rPr>
              <a:t> ACT-</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consistent</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treatment</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from</a:t>
            </a:r>
            <a:r>
              <a:rPr lang="de-DE" sz="1200" kern="1200" dirty="0" smtClean="0">
                <a:solidFill>
                  <a:schemeClr val="tx1"/>
                </a:solidFill>
                <a:effectLst/>
                <a:latin typeface="Times New Roman" charset="0"/>
                <a:ea typeface="ＭＳ Ｐゴシック" pitchFamily="-111" charset="-128"/>
                <a:cs typeface="ＭＳ Ｐゴシック" pitchFamily="-111" charset="-128"/>
              </a:rPr>
              <a:t> Wise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hoices</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Measures</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were</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re-administered</a:t>
            </a:r>
            <a:r>
              <a:rPr lang="de-DE" sz="1200" kern="1200" dirty="0" smtClean="0">
                <a:solidFill>
                  <a:schemeClr val="tx1"/>
                </a:solidFill>
                <a:effectLst/>
                <a:latin typeface="Times New Roman" charset="0"/>
                <a:ea typeface="ＭＳ Ｐゴシック" pitchFamily="-111" charset="-128"/>
                <a:cs typeface="ＭＳ Ｐゴシック" pitchFamily="-111" charset="-128"/>
              </a:rPr>
              <a:t> after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the</a:t>
            </a:r>
            <a:r>
              <a:rPr lang="de-DE" sz="1200" kern="1200" dirty="0" smtClean="0">
                <a:solidFill>
                  <a:schemeClr val="tx1"/>
                </a:solidFill>
                <a:effectLst/>
                <a:latin typeface="Times New Roman" charset="0"/>
                <a:ea typeface="ＭＳ Ｐゴシック" pitchFamily="-111" charset="-128"/>
                <a:cs typeface="ＭＳ Ｐゴシック" pitchFamily="-111" charset="-128"/>
              </a:rPr>
              <a:t> 6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and</a:t>
            </a:r>
            <a:r>
              <a:rPr lang="de-DE" sz="1200" kern="1200" dirty="0" smtClean="0">
                <a:solidFill>
                  <a:schemeClr val="tx1"/>
                </a:solidFill>
                <a:effectLst/>
                <a:latin typeface="Times New Roman" charset="0"/>
                <a:ea typeface="ＭＳ Ｐゴシック" pitchFamily="-111" charset="-128"/>
                <a:cs typeface="ＭＳ Ｐゴシック" pitchFamily="-111" charset="-128"/>
              </a:rPr>
              <a:t> 12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session</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p>
          <a:p>
            <a:r>
              <a:rPr lang="de-DE" sz="1200" kern="1200" dirty="0" err="1" smtClean="0">
                <a:solidFill>
                  <a:schemeClr val="tx1"/>
                </a:solidFill>
                <a:effectLst/>
                <a:latin typeface="Times New Roman" charset="0"/>
                <a:ea typeface="ＭＳ Ｐゴシック" pitchFamily="-111" charset="-128"/>
                <a:cs typeface="ＭＳ Ｐゴシック" pitchFamily="-111" charset="-128"/>
              </a:rPr>
              <a:t>Fifteen</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clients</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completed</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evaluation</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measures</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at</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three</a:t>
            </a:r>
            <a:r>
              <a:rPr lang="de-DE" sz="1200" kern="1200" dirty="0" smtClean="0">
                <a:solidFill>
                  <a:schemeClr val="tx1"/>
                </a:solidFill>
                <a:effectLst/>
                <a:latin typeface="Times New Roman" charset="0"/>
                <a:ea typeface="ＭＳ Ｐゴシック" pitchFamily="-111" charset="-128"/>
                <a:cs typeface="ＭＳ Ｐゴシック" pitchFamily="-111" charset="-128"/>
              </a:rPr>
              <a:t> time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points</a:t>
            </a:r>
            <a:r>
              <a:rPr lang="de-DE" sz="1200" kern="1200" dirty="0" smtClean="0">
                <a:solidFill>
                  <a:schemeClr val="tx1"/>
                </a:solidFill>
                <a:effectLst/>
                <a:latin typeface="Times New Roman" charset="0"/>
                <a:ea typeface="ＭＳ Ｐゴシック" pitchFamily="-111" charset="-128"/>
                <a:cs typeface="ＭＳ Ｐゴシック" pitchFamily="-111" charset="-128"/>
              </a:rPr>
              <a:t>. Most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of</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the</a:t>
            </a:r>
            <a:r>
              <a:rPr lang="de-DE" sz="1200" kern="1200" dirty="0" smtClean="0">
                <a:solidFill>
                  <a:schemeClr val="tx1"/>
                </a:solidFill>
                <a:effectLst/>
                <a:latin typeface="Times New Roman" charset="0"/>
                <a:ea typeface="ＭＳ Ｐゴシック" pitchFamily="-111" charset="-128"/>
                <a:cs typeface="ＭＳ Ｐゴシック" pitchFamily="-111" charset="-128"/>
              </a:rPr>
              <a:t> sample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n</a:t>
            </a:r>
            <a:r>
              <a:rPr lang="de-DE" sz="1200" kern="1200" dirty="0" smtClean="0">
                <a:solidFill>
                  <a:schemeClr val="tx1"/>
                </a:solidFill>
                <a:effectLst/>
                <a:latin typeface="Times New Roman" charset="0"/>
                <a:ea typeface="ＭＳ Ｐゴシック" pitchFamily="-111" charset="-128"/>
                <a:cs typeface="ＭＳ Ｐゴシック" pitchFamily="-111" charset="-128"/>
              </a:rPr>
              <a:t> = 14; 93%)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were</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women</a:t>
            </a:r>
            <a:r>
              <a:rPr lang="de-DE" sz="1200" kern="1200" dirty="0" smtClean="0">
                <a:solidFill>
                  <a:schemeClr val="tx1"/>
                </a:solidFill>
                <a:effectLst/>
                <a:latin typeface="Times New Roman" charset="0"/>
                <a:ea typeface="ＭＳ Ｐゴシック" pitchFamily="-111" charset="-128"/>
                <a:cs typeface="ＭＳ Ｐゴシック" pitchFamily="-111" charset="-128"/>
              </a:rPr>
              <a:t>. Ages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ranged</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from</a:t>
            </a:r>
            <a:r>
              <a:rPr lang="de-DE" sz="1200" kern="1200" dirty="0" smtClean="0">
                <a:solidFill>
                  <a:schemeClr val="tx1"/>
                </a:solidFill>
                <a:effectLst/>
                <a:latin typeface="Times New Roman" charset="0"/>
                <a:ea typeface="ＭＳ Ｐゴシック" pitchFamily="-111" charset="-128"/>
                <a:cs typeface="ＭＳ Ｐゴシック" pitchFamily="-111" charset="-128"/>
              </a:rPr>
              <a:t> 21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to</a:t>
            </a:r>
            <a:r>
              <a:rPr lang="de-DE" sz="1200" kern="1200" dirty="0" smtClean="0">
                <a:solidFill>
                  <a:schemeClr val="tx1"/>
                </a:solidFill>
                <a:effectLst/>
                <a:latin typeface="Times New Roman" charset="0"/>
                <a:ea typeface="ＭＳ Ｐゴシック" pitchFamily="-111" charset="-128"/>
                <a:cs typeface="ＭＳ Ｐゴシック" pitchFamily="-111" charset="-128"/>
              </a:rPr>
              <a:t> 52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years</a:t>
            </a:r>
            <a:r>
              <a:rPr lang="de-DE" sz="1200" kern="1200" dirty="0" smtClean="0">
                <a:solidFill>
                  <a:schemeClr val="tx1"/>
                </a:solidFill>
                <a:effectLst/>
                <a:latin typeface="Times New Roman" charset="0"/>
                <a:ea typeface="ＭＳ Ｐゴシック" pitchFamily="-111" charset="-128"/>
                <a:cs typeface="ＭＳ Ｐゴシック" pitchFamily="-111" charset="-128"/>
              </a:rPr>
              <a:t> (M = 30.5; SD = 8.5). Most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participants</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n</a:t>
            </a:r>
            <a:r>
              <a:rPr lang="de-DE" sz="1200" kern="1200" dirty="0" smtClean="0">
                <a:solidFill>
                  <a:schemeClr val="tx1"/>
                </a:solidFill>
                <a:effectLst/>
                <a:latin typeface="Times New Roman" charset="0"/>
                <a:ea typeface="ＭＳ Ｐゴシック" pitchFamily="-111" charset="-128"/>
                <a:cs typeface="ＭＳ Ｐゴシック" pitchFamily="-111" charset="-128"/>
              </a:rPr>
              <a:t> = 9; 60%)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had</a:t>
            </a:r>
            <a:r>
              <a:rPr lang="de-DE" sz="1200" kern="1200" dirty="0" smtClean="0">
                <a:solidFill>
                  <a:schemeClr val="tx1"/>
                </a:solidFill>
                <a:effectLst/>
                <a:latin typeface="Times New Roman" charset="0"/>
                <a:ea typeface="ＭＳ Ｐゴシック" pitchFamily="-111" charset="-128"/>
                <a:cs typeface="ＭＳ Ｐゴシック" pitchFamily="-111" charset="-128"/>
              </a:rPr>
              <a:t> not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previously</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attended</a:t>
            </a:r>
            <a:r>
              <a:rPr lang="de-DE" sz="1200" kern="1200" dirty="0" smtClean="0">
                <a:solidFill>
                  <a:schemeClr val="tx1"/>
                </a:solidFill>
                <a:effectLst/>
                <a:latin typeface="Times New Roman" charset="0"/>
                <a:ea typeface="ＭＳ Ｐゴシック" pitchFamily="-111" charset="-128"/>
                <a:cs typeface="ＭＳ Ｐゴシック" pitchFamily="-111" charset="-128"/>
              </a:rPr>
              <a:t> AOD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treatment</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Initially</a:t>
            </a:r>
            <a:r>
              <a:rPr lang="de-DE" sz="1200" kern="1200" dirty="0" smtClean="0">
                <a:solidFill>
                  <a:schemeClr val="tx1"/>
                </a:solidFill>
                <a:effectLst/>
                <a:latin typeface="Times New Roman" charset="0"/>
                <a:ea typeface="ＭＳ Ｐゴシック" pitchFamily="-111" charset="-128"/>
                <a:cs typeface="ＭＳ Ｐゴシック" pitchFamily="-111" charset="-128"/>
              </a:rPr>
              <a:t>, 21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individuals</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consented</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to</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participte</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with</a:t>
            </a:r>
            <a:r>
              <a:rPr lang="de-DE" sz="1200" kern="1200" dirty="0" smtClean="0">
                <a:solidFill>
                  <a:schemeClr val="tx1"/>
                </a:solidFill>
                <a:effectLst/>
                <a:latin typeface="Times New Roman" charset="0"/>
                <a:ea typeface="ＭＳ Ｐゴシック" pitchFamily="-111" charset="-128"/>
                <a:cs typeface="ＭＳ Ｐゴシック" pitchFamily="-111" charset="-128"/>
              </a:rPr>
              <a:t> 2 (9.5%)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participants</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withdrawing</a:t>
            </a:r>
            <a:r>
              <a:rPr lang="de-DE" sz="1200" kern="1200" dirty="0" smtClean="0">
                <a:solidFill>
                  <a:schemeClr val="tx1"/>
                </a:solidFill>
                <a:effectLst/>
                <a:latin typeface="Times New Roman" charset="0"/>
                <a:ea typeface="ＭＳ Ｐゴシック" pitchFamily="-111" charset="-128"/>
                <a:cs typeface="ＭＳ Ｐゴシック" pitchFamily="-111" charset="-128"/>
              </a:rPr>
              <a:t> after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completing</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the</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baseline</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measures</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and</a:t>
            </a:r>
            <a:r>
              <a:rPr lang="de-DE" sz="1200" kern="1200" dirty="0" smtClean="0">
                <a:solidFill>
                  <a:schemeClr val="tx1"/>
                </a:solidFill>
                <a:effectLst/>
                <a:latin typeface="Times New Roman" charset="0"/>
                <a:ea typeface="ＭＳ Ｐゴシック" pitchFamily="-111" charset="-128"/>
                <a:cs typeface="ＭＳ Ｐゴシック" pitchFamily="-111" charset="-128"/>
              </a:rPr>
              <a:t> 4 (19%)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withdrawing</a:t>
            </a:r>
            <a:r>
              <a:rPr lang="de-DE" sz="1200" kern="1200" dirty="0" smtClean="0">
                <a:solidFill>
                  <a:schemeClr val="tx1"/>
                </a:solidFill>
                <a:effectLst/>
                <a:latin typeface="Times New Roman" charset="0"/>
                <a:ea typeface="ＭＳ Ｐゴシック" pitchFamily="-111" charset="-128"/>
                <a:cs typeface="ＭＳ Ｐゴシック" pitchFamily="-111" charset="-128"/>
              </a:rPr>
              <a:t> after 6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sessions</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p>
          <a:p>
            <a:r>
              <a:rPr lang="de-DE" sz="1200" kern="1200" dirty="0" smtClean="0">
                <a:solidFill>
                  <a:schemeClr val="tx1"/>
                </a:solidFill>
                <a:effectLst/>
                <a:latin typeface="Times New Roman" charset="0"/>
                <a:ea typeface="ＭＳ Ｐゴシック" pitchFamily="-111" charset="-128"/>
                <a:cs typeface="ＭＳ Ｐゴシック" pitchFamily="-111" charset="-128"/>
              </a:rPr>
              <a:t>Client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outcomes</a:t>
            </a:r>
            <a:r>
              <a:rPr lang="de-DE" sz="1200" kern="1200" dirty="0" smtClean="0">
                <a:solidFill>
                  <a:schemeClr val="tx1"/>
                </a:solidFill>
                <a:effectLst/>
                <a:latin typeface="Times New Roman" charset="0"/>
                <a:ea typeface="ＭＳ Ｐゴシック" pitchFamily="-111" charset="-128"/>
                <a:cs typeface="ＭＳ Ｐゴシック" pitchFamily="-111" charset="-128"/>
              </a:rPr>
              <a:t>  The 15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clients</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who</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completed</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the</a:t>
            </a:r>
            <a:r>
              <a:rPr lang="de-DE" sz="1200" kern="1200" dirty="0" smtClean="0">
                <a:solidFill>
                  <a:schemeClr val="tx1"/>
                </a:solidFill>
                <a:effectLst/>
                <a:latin typeface="Times New Roman" charset="0"/>
                <a:ea typeface="ＭＳ Ｐゴシック" pitchFamily="-111" charset="-128"/>
                <a:cs typeface="ＭＳ Ｐゴシック" pitchFamily="-111" charset="-128"/>
              </a:rPr>
              <a:t> 12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sessions</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maintained</a:t>
            </a:r>
            <a:r>
              <a:rPr lang="de-DE" sz="1200" kern="1200" dirty="0" smtClean="0">
                <a:solidFill>
                  <a:schemeClr val="tx1"/>
                </a:solidFill>
                <a:effectLst/>
                <a:latin typeface="Times New Roman" charset="0"/>
                <a:ea typeface="ＭＳ Ｐゴシック" pitchFamily="-111" charset="-128"/>
                <a:cs typeface="ＭＳ Ｐゴシック" pitchFamily="-111" charset="-128"/>
              </a:rPr>
              <a:t> high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levels</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of</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treatment</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satisfaction</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and</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counselling</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rapport</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Figure</a:t>
            </a:r>
            <a:r>
              <a:rPr lang="de-DE" sz="1200" kern="1200" dirty="0" smtClean="0">
                <a:solidFill>
                  <a:schemeClr val="tx1"/>
                </a:solidFill>
                <a:effectLst/>
                <a:latin typeface="Times New Roman" charset="0"/>
                <a:ea typeface="ＭＳ Ｐゴシック" pitchFamily="-111" charset="-128"/>
                <a:cs typeface="ＭＳ Ｐゴシック" pitchFamily="-111" charset="-128"/>
              </a:rPr>
              <a:t> 4)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with</a:t>
            </a:r>
            <a:r>
              <a:rPr lang="de-DE" sz="1200" kern="1200" dirty="0" smtClean="0">
                <a:solidFill>
                  <a:schemeClr val="tx1"/>
                </a:solidFill>
                <a:effectLst/>
                <a:latin typeface="Times New Roman" charset="0"/>
                <a:ea typeface="ＭＳ Ｐゴシック" pitchFamily="-111" charset="-128"/>
                <a:cs typeface="ＭＳ Ｐゴシック" pitchFamily="-111" charset="-128"/>
              </a:rPr>
              <a:t> a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statistically</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significant</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increase</a:t>
            </a:r>
            <a:r>
              <a:rPr lang="de-DE" sz="1200" kern="1200" dirty="0" smtClean="0">
                <a:solidFill>
                  <a:schemeClr val="tx1"/>
                </a:solidFill>
                <a:effectLst/>
                <a:latin typeface="Times New Roman" charset="0"/>
                <a:ea typeface="ＭＳ Ｐゴシック" pitchFamily="-111" charset="-128"/>
                <a:cs typeface="ＭＳ Ｐゴシック" pitchFamily="-111" charset="-128"/>
              </a:rPr>
              <a:t> in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treatment</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participation</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from</a:t>
            </a:r>
            <a:r>
              <a:rPr lang="de-DE" sz="1200" kern="1200" dirty="0" smtClean="0">
                <a:solidFill>
                  <a:schemeClr val="tx1"/>
                </a:solidFill>
                <a:effectLst/>
                <a:latin typeface="Times New Roman" charset="0"/>
                <a:ea typeface="ＭＳ Ｐゴシック" pitchFamily="-111" charset="-128"/>
                <a:cs typeface="ＭＳ Ｐゴシック" pitchFamily="-111" charset="-128"/>
              </a:rPr>
              <a:t> Time 1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to</a:t>
            </a:r>
            <a:r>
              <a:rPr lang="de-DE" sz="1200" kern="1200" dirty="0" smtClean="0">
                <a:solidFill>
                  <a:schemeClr val="tx1"/>
                </a:solidFill>
                <a:effectLst/>
                <a:latin typeface="Times New Roman" charset="0"/>
                <a:ea typeface="ＭＳ Ｐゴシック" pitchFamily="-111" charset="-128"/>
                <a:cs typeface="ＭＳ Ｐゴシック" pitchFamily="-111" charset="-128"/>
              </a:rPr>
              <a:t> Time 3 (t(14) = 3.41, p &lt; .05).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Scores</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range</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from</a:t>
            </a:r>
            <a:r>
              <a:rPr lang="de-DE" sz="1200" kern="1200" dirty="0" smtClean="0">
                <a:solidFill>
                  <a:schemeClr val="tx1"/>
                </a:solidFill>
                <a:effectLst/>
                <a:latin typeface="Times New Roman" charset="0"/>
                <a:ea typeface="ＭＳ Ｐゴシック" pitchFamily="-111" charset="-128"/>
                <a:cs typeface="ＭＳ Ｐゴシック" pitchFamily="-111" charset="-128"/>
              </a:rPr>
              <a:t> 10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to</a:t>
            </a:r>
            <a:r>
              <a:rPr lang="de-DE" sz="1200" kern="1200" dirty="0" smtClean="0">
                <a:solidFill>
                  <a:schemeClr val="tx1"/>
                </a:solidFill>
                <a:effectLst/>
                <a:latin typeface="Times New Roman" charset="0"/>
                <a:ea typeface="ＭＳ Ｐゴシック" pitchFamily="-111" charset="-128"/>
                <a:cs typeface="ＭＳ Ｐゴシック" pitchFamily="-111" charset="-128"/>
              </a:rPr>
              <a:t> 50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with</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higher</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scores</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indicating</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greater</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participation</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satisfaction</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and</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counselling</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rapport</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Across</a:t>
            </a:r>
            <a:r>
              <a:rPr lang="de-DE" sz="1200" kern="1200" dirty="0" smtClean="0">
                <a:solidFill>
                  <a:schemeClr val="tx1"/>
                </a:solidFill>
                <a:effectLst/>
                <a:latin typeface="Times New Roman" charset="0"/>
                <a:ea typeface="ＭＳ Ｐゴシック" pitchFamily="-111" charset="-128"/>
                <a:cs typeface="ＭＳ Ｐゴシック" pitchFamily="-111" charset="-128"/>
              </a:rPr>
              <a:t> all time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points</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alcohol</a:t>
            </a:r>
            <a:r>
              <a:rPr lang="de-DE" sz="1200" kern="1200" dirty="0" smtClean="0">
                <a:solidFill>
                  <a:schemeClr val="tx1"/>
                </a:solidFill>
                <a:effectLst/>
                <a:latin typeface="Times New Roman" charset="0"/>
                <a:ea typeface="ＭＳ Ｐゴシック" pitchFamily="-111" charset="-128"/>
                <a:cs typeface="ＭＳ Ｐゴシック" pitchFamily="-111" charset="-128"/>
              </a:rPr>
              <a:t> was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the</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most</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frequently</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reported</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substance</a:t>
            </a:r>
            <a:r>
              <a:rPr lang="de-DE" sz="1200" kern="1200" dirty="0" smtClean="0">
                <a:solidFill>
                  <a:schemeClr val="tx1"/>
                </a:solidFill>
                <a:effectLst/>
                <a:latin typeface="Times New Roman" charset="0"/>
                <a:ea typeface="ＭＳ Ｐゴシック" pitchFamily="-111" charset="-128"/>
                <a:cs typeface="ＭＳ Ｐゴシック" pitchFamily="-111" charset="-128"/>
              </a:rPr>
              <a:t> (87%),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followed</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by</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amphetamine</a:t>
            </a:r>
            <a:r>
              <a:rPr lang="de-DE" sz="1200" kern="1200" dirty="0" smtClean="0">
                <a:solidFill>
                  <a:schemeClr val="tx1"/>
                </a:solidFill>
                <a:effectLst/>
                <a:latin typeface="Times New Roman" charset="0"/>
                <a:ea typeface="ＭＳ Ｐゴシック" pitchFamily="-111" charset="-128"/>
                <a:cs typeface="ＭＳ Ｐゴシック" pitchFamily="-111" charset="-128"/>
              </a:rPr>
              <a:t> type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stimulants</a:t>
            </a:r>
            <a:r>
              <a:rPr lang="de-DE" sz="1200" kern="1200" dirty="0" smtClean="0">
                <a:solidFill>
                  <a:schemeClr val="tx1"/>
                </a:solidFill>
                <a:effectLst/>
                <a:latin typeface="Times New Roman" charset="0"/>
                <a:ea typeface="ＭＳ Ｐゴシック" pitchFamily="-111" charset="-128"/>
                <a:cs typeface="ＭＳ Ｐゴシック" pitchFamily="-111" charset="-128"/>
              </a:rPr>
              <a:t> (53%),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heroin</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and</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other</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opiates</a:t>
            </a:r>
            <a:r>
              <a:rPr lang="de-DE" sz="1200" kern="1200" dirty="0" smtClean="0">
                <a:solidFill>
                  <a:schemeClr val="tx1"/>
                </a:solidFill>
                <a:effectLst/>
                <a:latin typeface="Times New Roman" charset="0"/>
                <a:ea typeface="ＭＳ Ｐゴシック" pitchFamily="-111" charset="-128"/>
                <a:cs typeface="ＭＳ Ｐゴシック" pitchFamily="-111" charset="-128"/>
              </a:rPr>
              <a:t> (47%),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cannabis</a:t>
            </a:r>
            <a:r>
              <a:rPr lang="de-DE" sz="1200" kern="1200" dirty="0" smtClean="0">
                <a:solidFill>
                  <a:schemeClr val="tx1"/>
                </a:solidFill>
                <a:effectLst/>
                <a:latin typeface="Times New Roman" charset="0"/>
                <a:ea typeface="ＭＳ Ｐゴシック" pitchFamily="-111" charset="-128"/>
                <a:cs typeface="ＭＳ Ｐゴシック" pitchFamily="-111" charset="-128"/>
              </a:rPr>
              <a:t> (47%),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and</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benzodiazepines</a:t>
            </a:r>
            <a:r>
              <a:rPr lang="de-DE" sz="1200" kern="1200" dirty="0" smtClean="0">
                <a:solidFill>
                  <a:schemeClr val="tx1"/>
                </a:solidFill>
                <a:effectLst/>
                <a:latin typeface="Times New Roman" charset="0"/>
                <a:ea typeface="ＭＳ Ｐゴシック" pitchFamily="-111" charset="-128"/>
                <a:cs typeface="ＭＳ Ｐゴシック" pitchFamily="-111" charset="-128"/>
              </a:rPr>
              <a:t> (40%)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Figure</a:t>
            </a:r>
            <a:r>
              <a:rPr lang="de-DE" sz="1200" kern="1200" dirty="0" smtClean="0">
                <a:solidFill>
                  <a:schemeClr val="tx1"/>
                </a:solidFill>
                <a:effectLst/>
                <a:latin typeface="Times New Roman" charset="0"/>
                <a:ea typeface="ＭＳ Ｐゴシック" pitchFamily="-111" charset="-128"/>
                <a:cs typeface="ＭＳ Ｐゴシック" pitchFamily="-111" charset="-128"/>
              </a:rPr>
              <a:t> 1). A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clinically</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significant</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reduction</a:t>
            </a:r>
            <a:r>
              <a:rPr lang="de-DE" sz="1200" kern="1200" dirty="0" smtClean="0">
                <a:solidFill>
                  <a:schemeClr val="tx1"/>
                </a:solidFill>
                <a:effectLst/>
                <a:latin typeface="Times New Roman" charset="0"/>
                <a:ea typeface="ＭＳ Ｐゴシック" pitchFamily="-111" charset="-128"/>
                <a:cs typeface="ＭＳ Ｐゴシック" pitchFamily="-111" charset="-128"/>
              </a:rPr>
              <a:t> in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the</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frequency</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of</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alcohol</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and</a:t>
            </a:r>
            <a:r>
              <a:rPr lang="de-DE" sz="1200" kern="1200" dirty="0" smtClean="0">
                <a:solidFill>
                  <a:schemeClr val="tx1"/>
                </a:solidFill>
                <a:effectLst/>
                <a:latin typeface="Times New Roman" charset="0"/>
                <a:ea typeface="ＭＳ Ｐゴシック" pitchFamily="-111" charset="-128"/>
                <a:cs typeface="ＭＳ Ｐゴシック" pitchFamily="-111" charset="-128"/>
              </a:rPr>
              <a:t> BZD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use</a:t>
            </a:r>
            <a:r>
              <a:rPr lang="de-DE" sz="1200" kern="1200" dirty="0" smtClean="0">
                <a:solidFill>
                  <a:schemeClr val="tx1"/>
                </a:solidFill>
                <a:effectLst/>
                <a:latin typeface="Times New Roman" charset="0"/>
                <a:ea typeface="ＭＳ Ｐゴシック" pitchFamily="-111" charset="-128"/>
                <a:cs typeface="ＭＳ Ｐゴシック" pitchFamily="-111" charset="-128"/>
              </a:rPr>
              <a:t> was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observed</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with</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the</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average</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number</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of</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days</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used</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during</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the</a:t>
            </a:r>
            <a:r>
              <a:rPr lang="de-DE" sz="1200" kern="1200" dirty="0" smtClean="0">
                <a:solidFill>
                  <a:schemeClr val="tx1"/>
                </a:solidFill>
                <a:effectLst/>
                <a:latin typeface="Times New Roman" charset="0"/>
                <a:ea typeface="ＭＳ Ｐゴシック" pitchFamily="-111" charset="-128"/>
                <a:cs typeface="ＭＳ Ｐゴシック" pitchFamily="-111" charset="-128"/>
              </a:rPr>
              <a:t> last 4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weeks</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decreasing</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from</a:t>
            </a:r>
            <a:r>
              <a:rPr lang="de-DE" sz="1200" kern="1200" dirty="0" smtClean="0">
                <a:solidFill>
                  <a:schemeClr val="tx1"/>
                </a:solidFill>
                <a:effectLst/>
                <a:latin typeface="Times New Roman" charset="0"/>
                <a:ea typeface="ＭＳ Ｐゴシック" pitchFamily="-111" charset="-128"/>
                <a:cs typeface="ＭＳ Ｐゴシック" pitchFamily="-111" charset="-128"/>
              </a:rPr>
              <a:t> Time 1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to</a:t>
            </a:r>
            <a:r>
              <a:rPr lang="de-DE" sz="1200" kern="1200" dirty="0" smtClean="0">
                <a:solidFill>
                  <a:schemeClr val="tx1"/>
                </a:solidFill>
                <a:effectLst/>
                <a:latin typeface="Times New Roman" charset="0"/>
                <a:ea typeface="ＭＳ Ｐゴシック" pitchFamily="-111" charset="-128"/>
                <a:cs typeface="ＭＳ Ｐゴシック" pitchFamily="-111" charset="-128"/>
              </a:rPr>
              <a:t> Time 3. A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statistically</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significant</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decrease</a:t>
            </a:r>
            <a:r>
              <a:rPr lang="de-DE" sz="1200" kern="1200" dirty="0" smtClean="0">
                <a:solidFill>
                  <a:schemeClr val="tx1"/>
                </a:solidFill>
                <a:effectLst/>
                <a:latin typeface="Times New Roman" charset="0"/>
                <a:ea typeface="ＭＳ Ｐゴシック" pitchFamily="-111" charset="-128"/>
                <a:cs typeface="ＭＳ Ｐゴシック" pitchFamily="-111" charset="-128"/>
              </a:rPr>
              <a:t> in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cannabis</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use</a:t>
            </a:r>
            <a:r>
              <a:rPr lang="de-DE" sz="1200" kern="1200" dirty="0" smtClean="0">
                <a:solidFill>
                  <a:schemeClr val="tx1"/>
                </a:solidFill>
                <a:effectLst/>
                <a:latin typeface="Times New Roman" charset="0"/>
                <a:ea typeface="ＭＳ Ｐゴシック" pitchFamily="-111" charset="-128"/>
                <a:cs typeface="ＭＳ Ｐゴシック" pitchFamily="-111" charset="-128"/>
              </a:rPr>
              <a:t> was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observed</a:t>
            </a:r>
            <a:r>
              <a:rPr lang="de-DE" sz="1200" kern="1200" dirty="0" smtClean="0">
                <a:solidFill>
                  <a:schemeClr val="tx1"/>
                </a:solidFill>
                <a:effectLst/>
                <a:latin typeface="Times New Roman" charset="0"/>
                <a:ea typeface="ＭＳ Ｐゴシック" pitchFamily="-111" charset="-128"/>
                <a:cs typeface="ＭＳ Ｐゴシック" pitchFamily="-111" charset="-128"/>
              </a:rPr>
              <a:t> (t(14) = -2.16, p &lt; .05). The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group</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mean</a:t>
            </a:r>
            <a:r>
              <a:rPr lang="de-DE" sz="1200" kern="1200" dirty="0" smtClean="0">
                <a:solidFill>
                  <a:schemeClr val="tx1"/>
                </a:solidFill>
                <a:effectLst/>
                <a:latin typeface="Times New Roman" charset="0"/>
                <a:ea typeface="ＭＳ Ｐゴシック" pitchFamily="-111" charset="-128"/>
                <a:cs typeface="ＭＳ Ｐゴシック" pitchFamily="-111" charset="-128"/>
              </a:rPr>
              <a:t> score on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the</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Acceptance</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and</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Avoidance</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Questionnaire</a:t>
            </a:r>
            <a:r>
              <a:rPr lang="de-DE" sz="1200" kern="1200" dirty="0" smtClean="0">
                <a:solidFill>
                  <a:schemeClr val="tx1"/>
                </a:solidFill>
                <a:effectLst/>
                <a:latin typeface="Times New Roman" charset="0"/>
                <a:ea typeface="ＭＳ Ｐゴシック" pitchFamily="-111" charset="-128"/>
                <a:cs typeface="ＭＳ Ｐゴシック" pitchFamily="-111" charset="-128"/>
              </a:rPr>
              <a:t> (AAQ-II)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decreased</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from</a:t>
            </a:r>
            <a:r>
              <a:rPr lang="de-DE" sz="1200" kern="1200" dirty="0" smtClean="0">
                <a:solidFill>
                  <a:schemeClr val="tx1"/>
                </a:solidFill>
                <a:effectLst/>
                <a:latin typeface="Times New Roman" charset="0"/>
                <a:ea typeface="ＭＳ Ｐゴシック" pitchFamily="-111" charset="-128"/>
                <a:cs typeface="ＭＳ Ｐゴシック" pitchFamily="-111" charset="-128"/>
              </a:rPr>
              <a:t> Time 1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to</a:t>
            </a:r>
            <a:r>
              <a:rPr lang="de-DE" sz="1200" kern="1200" dirty="0" smtClean="0">
                <a:solidFill>
                  <a:schemeClr val="tx1"/>
                </a:solidFill>
                <a:effectLst/>
                <a:latin typeface="Times New Roman" charset="0"/>
                <a:ea typeface="ＭＳ Ｐゴシック" pitchFamily="-111" charset="-128"/>
                <a:cs typeface="ＭＳ Ｐゴシック" pitchFamily="-111" charset="-128"/>
              </a:rPr>
              <a:t> Time 3 (t(14) = -5.18, p &lt; .001),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indicating</a:t>
            </a:r>
            <a:r>
              <a:rPr lang="de-DE" sz="1200" kern="1200" dirty="0" smtClean="0">
                <a:solidFill>
                  <a:schemeClr val="tx1"/>
                </a:solidFill>
                <a:effectLst/>
                <a:latin typeface="Times New Roman" charset="0"/>
                <a:ea typeface="ＭＳ Ｐゴシック" pitchFamily="-111" charset="-128"/>
                <a:cs typeface="ＭＳ Ｐゴシック" pitchFamily="-111" charset="-128"/>
              </a:rPr>
              <a:t> a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statistically</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significant</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reduction</a:t>
            </a:r>
            <a:r>
              <a:rPr lang="de-DE" sz="1200" kern="1200" dirty="0" smtClean="0">
                <a:solidFill>
                  <a:schemeClr val="tx1"/>
                </a:solidFill>
                <a:effectLst/>
                <a:latin typeface="Times New Roman" charset="0"/>
                <a:ea typeface="ＭＳ Ｐゴシック" pitchFamily="-111" charset="-128"/>
                <a:cs typeface="ＭＳ Ｐゴシック" pitchFamily="-111" charset="-128"/>
              </a:rPr>
              <a:t> in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psychological</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inflexibility</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and</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experiential</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avoidance</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and</a:t>
            </a:r>
            <a:r>
              <a:rPr lang="de-DE" sz="1200" kern="1200" dirty="0" smtClean="0">
                <a:solidFill>
                  <a:schemeClr val="tx1"/>
                </a:solidFill>
                <a:effectLst/>
                <a:latin typeface="Times New Roman" charset="0"/>
                <a:ea typeface="ＭＳ Ｐゴシック" pitchFamily="-111" charset="-128"/>
                <a:cs typeface="ＭＳ Ｐゴシック" pitchFamily="-111" charset="-128"/>
              </a:rPr>
              <a:t> an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increase</a:t>
            </a:r>
            <a:r>
              <a:rPr lang="de-DE" sz="1200" kern="1200" dirty="0" smtClean="0">
                <a:solidFill>
                  <a:schemeClr val="tx1"/>
                </a:solidFill>
                <a:effectLst/>
                <a:latin typeface="Times New Roman" charset="0"/>
                <a:ea typeface="ＭＳ Ｐゴシック" pitchFamily="-111" charset="-128"/>
                <a:cs typeface="ＭＳ Ｐゴシック" pitchFamily="-111" charset="-128"/>
              </a:rPr>
              <a:t> in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the</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application</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of</a:t>
            </a:r>
            <a:r>
              <a:rPr lang="de-DE" sz="1200" kern="1200" dirty="0" smtClean="0">
                <a:solidFill>
                  <a:schemeClr val="tx1"/>
                </a:solidFill>
                <a:effectLst/>
                <a:latin typeface="Times New Roman" charset="0"/>
                <a:ea typeface="ＭＳ Ｐゴシック" pitchFamily="-111" charset="-128"/>
                <a:cs typeface="ＭＳ Ｐゴシック" pitchFamily="-111" charset="-128"/>
              </a:rPr>
              <a:t> ACT-</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related</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skills</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Figure</a:t>
            </a:r>
            <a:r>
              <a:rPr lang="de-DE" sz="1200" kern="1200" dirty="0" smtClean="0">
                <a:solidFill>
                  <a:schemeClr val="tx1"/>
                </a:solidFill>
                <a:effectLst/>
                <a:latin typeface="Times New Roman" charset="0"/>
                <a:ea typeface="ＭＳ Ｐゴシック" pitchFamily="-111" charset="-128"/>
                <a:cs typeface="ＭＳ Ｐゴシック" pitchFamily="-111" charset="-128"/>
              </a:rPr>
              <a:t> 2). BEST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composite</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scores</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ranged</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from</a:t>
            </a:r>
            <a:r>
              <a:rPr lang="de-DE" sz="1200" kern="1200" dirty="0" smtClean="0">
                <a:solidFill>
                  <a:schemeClr val="tx1"/>
                </a:solidFill>
                <a:effectLst/>
                <a:latin typeface="Times New Roman" charset="0"/>
                <a:ea typeface="ＭＳ Ｐゴシック" pitchFamily="-111" charset="-128"/>
                <a:cs typeface="ＭＳ Ｐゴシック" pitchFamily="-111" charset="-128"/>
              </a:rPr>
              <a:t> 12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to</a:t>
            </a:r>
            <a:r>
              <a:rPr lang="de-DE" sz="1200" kern="1200" dirty="0" smtClean="0">
                <a:solidFill>
                  <a:schemeClr val="tx1"/>
                </a:solidFill>
                <a:effectLst/>
                <a:latin typeface="Times New Roman" charset="0"/>
                <a:ea typeface="ＭＳ Ｐゴシック" pitchFamily="-111" charset="-128"/>
                <a:cs typeface="ＭＳ Ｐゴシック" pitchFamily="-111" charset="-128"/>
              </a:rPr>
              <a:t> 72,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with</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higher</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scores</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indicating</a:t>
            </a:r>
            <a:r>
              <a:rPr lang="de-DE" sz="1200" kern="1200" dirty="0" smtClean="0">
                <a:solidFill>
                  <a:schemeClr val="tx1"/>
                </a:solidFill>
                <a:effectLst/>
                <a:latin typeface="Times New Roman" charset="0"/>
                <a:ea typeface="ＭＳ Ｐゴシック" pitchFamily="-111" charset="-128"/>
                <a:cs typeface="ＭＳ Ｐゴシック" pitchFamily="-111" charset="-128"/>
              </a:rPr>
              <a:t> an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increase</a:t>
            </a:r>
            <a:r>
              <a:rPr lang="de-DE" sz="1200" kern="1200" dirty="0" smtClean="0">
                <a:solidFill>
                  <a:schemeClr val="tx1"/>
                </a:solidFill>
                <a:effectLst/>
                <a:latin typeface="Times New Roman" charset="0"/>
                <a:ea typeface="ＭＳ Ｐゴシック" pitchFamily="-111" charset="-128"/>
                <a:cs typeface="ＭＳ Ｐゴシック" pitchFamily="-111" charset="-128"/>
              </a:rPr>
              <a:t> in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borderline</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symptoms</a:t>
            </a:r>
            <a:r>
              <a:rPr lang="de-DE" sz="1200" kern="1200" dirty="0" smtClean="0">
                <a:solidFill>
                  <a:schemeClr val="tx1"/>
                </a:solidFill>
                <a:effectLst/>
                <a:latin typeface="Times New Roman" charset="0"/>
                <a:ea typeface="ＭＳ Ｐゴシック" pitchFamily="-111" charset="-128"/>
                <a:cs typeface="ＭＳ Ｐゴシック" pitchFamily="-111" charset="-128"/>
              </a:rPr>
              <a:t>. A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reduction</a:t>
            </a:r>
            <a:r>
              <a:rPr lang="de-DE" sz="1200" kern="1200" dirty="0" smtClean="0">
                <a:solidFill>
                  <a:schemeClr val="tx1"/>
                </a:solidFill>
                <a:effectLst/>
                <a:latin typeface="Times New Roman" charset="0"/>
                <a:ea typeface="ＭＳ Ｐゴシック" pitchFamily="-111" charset="-128"/>
                <a:cs typeface="ＭＳ Ｐゴシック" pitchFamily="-111" charset="-128"/>
              </a:rPr>
              <a:t> in BPD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symptoms</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between</a:t>
            </a:r>
            <a:r>
              <a:rPr lang="de-DE" sz="1200" kern="1200" dirty="0" smtClean="0">
                <a:solidFill>
                  <a:schemeClr val="tx1"/>
                </a:solidFill>
                <a:effectLst/>
                <a:latin typeface="Times New Roman" charset="0"/>
                <a:ea typeface="ＭＳ Ｐゴシック" pitchFamily="-111" charset="-128"/>
                <a:cs typeface="ＭＳ Ｐゴシック" pitchFamily="-111" charset="-128"/>
              </a:rPr>
              <a:t> Time 1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and</a:t>
            </a:r>
            <a:r>
              <a:rPr lang="de-DE" sz="1200" kern="1200" dirty="0" smtClean="0">
                <a:solidFill>
                  <a:schemeClr val="tx1"/>
                </a:solidFill>
                <a:effectLst/>
                <a:latin typeface="Times New Roman" charset="0"/>
                <a:ea typeface="ＭＳ Ｐゴシック" pitchFamily="-111" charset="-128"/>
                <a:cs typeface="ＭＳ Ｐゴシック" pitchFamily="-111" charset="-128"/>
              </a:rPr>
              <a:t> 3 was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observed</a:t>
            </a:r>
            <a:r>
              <a:rPr lang="de-DE" sz="1200" kern="1200" dirty="0" smtClean="0">
                <a:solidFill>
                  <a:schemeClr val="tx1"/>
                </a:solidFill>
                <a:effectLst/>
                <a:latin typeface="Times New Roman" charset="0"/>
                <a:ea typeface="ＭＳ Ｐゴシック" pitchFamily="-111" charset="-128"/>
                <a:cs typeface="ＭＳ Ｐゴシック" pitchFamily="-111" charset="-128"/>
              </a:rPr>
              <a:t> (t(14) = -2.56, p &lt; .05; See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Figure</a:t>
            </a:r>
            <a:r>
              <a:rPr lang="de-DE" sz="1200" kern="1200" dirty="0" smtClean="0">
                <a:solidFill>
                  <a:schemeClr val="tx1"/>
                </a:solidFill>
                <a:effectLst/>
                <a:latin typeface="Times New Roman" charset="0"/>
                <a:ea typeface="ＭＳ Ｐゴシック" pitchFamily="-111" charset="-128"/>
                <a:cs typeface="ＭＳ Ｐゴシック" pitchFamily="-111" charset="-128"/>
              </a:rPr>
              <a:t> 3)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bringing</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the</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pilot</a:t>
            </a:r>
            <a:r>
              <a:rPr lang="de-DE" sz="1200" kern="1200" dirty="0" smtClean="0">
                <a:solidFill>
                  <a:schemeClr val="tx1"/>
                </a:solidFill>
                <a:effectLst/>
                <a:latin typeface="Times New Roman" charset="0"/>
                <a:ea typeface="ＭＳ Ｐゴシック" pitchFamily="-111" charset="-128"/>
                <a:cs typeface="ＭＳ Ｐゴシック" pitchFamily="-111" charset="-128"/>
              </a:rPr>
              <a:t> sample BEST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scores</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within</a:t>
            </a:r>
            <a:r>
              <a:rPr lang="de-DE" sz="1200" kern="1200" dirty="0" smtClean="0">
                <a:solidFill>
                  <a:schemeClr val="tx1"/>
                </a:solidFill>
                <a:effectLst/>
                <a:latin typeface="Times New Roman" charset="0"/>
                <a:ea typeface="ＭＳ Ｐゴシック" pitchFamily="-111" charset="-128"/>
                <a:cs typeface="ＭＳ Ｐゴシック" pitchFamily="-111" charset="-128"/>
              </a:rPr>
              <a:t> 1 SD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of</a:t>
            </a:r>
            <a:r>
              <a:rPr lang="de-DE" sz="1200" kern="1200" dirty="0" smtClean="0">
                <a:solidFill>
                  <a:schemeClr val="tx1"/>
                </a:solidFill>
                <a:effectLst/>
                <a:latin typeface="Times New Roman" charset="0"/>
                <a:ea typeface="ＭＳ Ｐゴシック" pitchFamily="-111" charset="-128"/>
                <a:cs typeface="ＭＳ Ｐゴシック" pitchFamily="-111" charset="-128"/>
              </a:rPr>
              <a:t> ‘normal’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functioning</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as</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estimated</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by</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Gratz</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and</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Gunderson</a:t>
            </a:r>
            <a:r>
              <a:rPr lang="de-DE" sz="1200" kern="1200" dirty="0" smtClean="0">
                <a:solidFill>
                  <a:schemeClr val="tx1"/>
                </a:solidFill>
                <a:effectLst/>
                <a:latin typeface="Times New Roman" charset="0"/>
                <a:ea typeface="ＭＳ Ｐゴシック" pitchFamily="-111" charset="-128"/>
                <a:cs typeface="ＭＳ Ｐゴシック" pitchFamily="-111" charset="-128"/>
              </a:rPr>
              <a:t> (2006). </a:t>
            </a:r>
          </a:p>
          <a:p>
            <a:r>
              <a:rPr lang="de-DE" sz="1200" kern="1200" dirty="0" err="1" smtClean="0">
                <a:solidFill>
                  <a:schemeClr val="tx1"/>
                </a:solidFill>
                <a:effectLst/>
                <a:latin typeface="Times New Roman" charset="0"/>
                <a:ea typeface="ＭＳ Ｐゴシック" pitchFamily="-111" charset="-128"/>
                <a:cs typeface="ＭＳ Ｐゴシック" pitchFamily="-111" charset="-128"/>
              </a:rPr>
              <a:t>Cinician</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demographics</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Particpating</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clinicians</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were</a:t>
            </a:r>
            <a:r>
              <a:rPr lang="de-DE" sz="1200" kern="1200" dirty="0" smtClean="0">
                <a:solidFill>
                  <a:schemeClr val="tx1"/>
                </a:solidFill>
                <a:effectLst/>
                <a:latin typeface="Times New Roman" charset="0"/>
                <a:ea typeface="ＭＳ Ｐゴシック" pitchFamily="-111" charset="-128"/>
                <a:cs typeface="ＭＳ Ｐゴシック" pitchFamily="-111" charset="-128"/>
              </a:rPr>
              <a:t> all AOD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clinicians</a:t>
            </a:r>
            <a:r>
              <a:rPr lang="de-DE" sz="1200" kern="1200" dirty="0" smtClean="0">
                <a:solidFill>
                  <a:schemeClr val="tx1"/>
                </a:solidFill>
                <a:effectLst/>
                <a:latin typeface="Times New Roman" charset="0"/>
                <a:ea typeface="ＭＳ Ｐゴシック" pitchFamily="-111" charset="-128"/>
                <a:cs typeface="ＭＳ Ｐゴシック" pitchFamily="-111" charset="-128"/>
              </a:rPr>
              <a:t> (N = 16)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working</a:t>
            </a:r>
            <a:r>
              <a:rPr lang="de-DE" sz="1200" kern="1200" dirty="0" smtClean="0">
                <a:solidFill>
                  <a:schemeClr val="tx1"/>
                </a:solidFill>
                <a:effectLst/>
                <a:latin typeface="Times New Roman" charset="0"/>
                <a:ea typeface="ＭＳ Ｐゴシック" pitchFamily="-111" charset="-128"/>
                <a:cs typeface="ＭＳ Ｐゴシック" pitchFamily="-111" charset="-128"/>
              </a:rPr>
              <a:t> in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specialst</a:t>
            </a:r>
            <a:r>
              <a:rPr lang="de-DE" sz="1200" kern="1200" dirty="0" smtClean="0">
                <a:solidFill>
                  <a:schemeClr val="tx1"/>
                </a:solidFill>
                <a:effectLst/>
                <a:latin typeface="Times New Roman" charset="0"/>
                <a:ea typeface="ＭＳ Ｐゴシック" pitchFamily="-111" charset="-128"/>
                <a:cs typeface="ＭＳ Ｐゴシック" pitchFamily="-111" charset="-128"/>
              </a:rPr>
              <a:t> AOD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treatment</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settings</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Of</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the</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particpants</a:t>
            </a:r>
            <a:r>
              <a:rPr lang="de-DE" sz="1200" kern="1200" dirty="0" smtClean="0">
                <a:solidFill>
                  <a:schemeClr val="tx1"/>
                </a:solidFill>
                <a:effectLst/>
                <a:latin typeface="Times New Roman" charset="0"/>
                <a:ea typeface="ＭＳ Ｐゴシック" pitchFamily="-111" charset="-128"/>
                <a:cs typeface="ＭＳ Ｐゴシック" pitchFamily="-111" charset="-128"/>
              </a:rPr>
              <a:t> 4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were</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men</a:t>
            </a:r>
            <a:r>
              <a:rPr lang="de-DE" sz="1200" kern="1200" dirty="0" smtClean="0">
                <a:solidFill>
                  <a:schemeClr val="tx1"/>
                </a:solidFill>
                <a:effectLst/>
                <a:latin typeface="Times New Roman" charset="0"/>
                <a:ea typeface="ＭＳ Ｐゴシック" pitchFamily="-111" charset="-128"/>
                <a:cs typeface="ＭＳ Ｐゴシック" pitchFamily="-111" charset="-128"/>
              </a:rPr>
              <a:t> (25%)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and</a:t>
            </a:r>
            <a:r>
              <a:rPr lang="de-DE" sz="1200" kern="1200" dirty="0" smtClean="0">
                <a:solidFill>
                  <a:schemeClr val="tx1"/>
                </a:solidFill>
                <a:effectLst/>
                <a:latin typeface="Times New Roman" charset="0"/>
                <a:ea typeface="ＭＳ Ｐゴシック" pitchFamily="-111" charset="-128"/>
                <a:cs typeface="ＭＳ Ｐゴシック" pitchFamily="-111" charset="-128"/>
              </a:rPr>
              <a:t> 12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were</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women</a:t>
            </a:r>
            <a:r>
              <a:rPr lang="de-DE" sz="1200" kern="1200" dirty="0" smtClean="0">
                <a:solidFill>
                  <a:schemeClr val="tx1"/>
                </a:solidFill>
                <a:effectLst/>
                <a:latin typeface="Times New Roman" charset="0"/>
                <a:ea typeface="ＭＳ Ｐゴシック" pitchFamily="-111" charset="-128"/>
                <a:cs typeface="ＭＳ Ｐゴシック" pitchFamily="-111" charset="-128"/>
              </a:rPr>
              <a:t> (75%). Seven (44%)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clinicians</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had</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no</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previous</a:t>
            </a:r>
            <a:r>
              <a:rPr lang="de-DE" sz="1200" kern="1200" dirty="0" smtClean="0">
                <a:solidFill>
                  <a:schemeClr val="tx1"/>
                </a:solidFill>
                <a:effectLst/>
                <a:latin typeface="Times New Roman" charset="0"/>
                <a:ea typeface="ＭＳ Ｐゴシック" pitchFamily="-111" charset="-128"/>
                <a:cs typeface="ＭＳ Ｐゴシック" pitchFamily="-111" charset="-128"/>
              </a:rPr>
              <a:t> formal ACT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training</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At</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the</a:t>
            </a:r>
            <a:r>
              <a:rPr lang="de-DE" sz="1200" kern="1200" dirty="0" smtClean="0">
                <a:solidFill>
                  <a:schemeClr val="tx1"/>
                </a:solidFill>
                <a:effectLst/>
                <a:latin typeface="Times New Roman" charset="0"/>
                <a:ea typeface="ＭＳ Ｐゴシック" pitchFamily="-111" charset="-128"/>
                <a:cs typeface="ＭＳ Ｐゴシック" pitchFamily="-111" charset="-128"/>
              </a:rPr>
              <a:t> time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of</a:t>
            </a:r>
            <a:r>
              <a:rPr lang="de-DE" sz="1200" kern="1200" dirty="0" smtClean="0">
                <a:solidFill>
                  <a:schemeClr val="tx1"/>
                </a:solidFill>
                <a:effectLst/>
                <a:latin typeface="Times New Roman" charset="0"/>
                <a:ea typeface="ＭＳ Ｐゴシック" pitchFamily="-111" charset="-128"/>
                <a:cs typeface="ＭＳ Ｐゴシック" pitchFamily="-111" charset="-128"/>
              </a:rPr>
              <a:t> interview,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most</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clinicians</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n</a:t>
            </a:r>
            <a:r>
              <a:rPr lang="de-DE" sz="1200" kern="1200" dirty="0" smtClean="0">
                <a:solidFill>
                  <a:schemeClr val="tx1"/>
                </a:solidFill>
                <a:effectLst/>
                <a:latin typeface="Times New Roman" charset="0"/>
                <a:ea typeface="ＭＳ Ｐゴシック" pitchFamily="-111" charset="-128"/>
                <a:cs typeface="ＭＳ Ｐゴシック" pitchFamily="-111" charset="-128"/>
              </a:rPr>
              <a:t> = 11; 69%)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had</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been</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attending</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the</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fortnightly</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consultation</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groups</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for</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between</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one</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and</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six</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months</a:t>
            </a:r>
            <a:r>
              <a:rPr lang="de-DE" sz="1200" kern="1200" dirty="0" smtClean="0">
                <a:solidFill>
                  <a:schemeClr val="tx1"/>
                </a:solidFill>
                <a:effectLst/>
                <a:latin typeface="Times New Roman" charset="0"/>
                <a:ea typeface="ＭＳ Ｐゴシック" pitchFamily="-111" charset="-128"/>
                <a:cs typeface="ＭＳ Ｐゴシック" pitchFamily="-111" charset="-128"/>
              </a:rPr>
              <a:t>. The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remaining</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clinicians</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n</a:t>
            </a:r>
            <a:r>
              <a:rPr lang="de-DE" sz="1200" kern="1200" dirty="0" smtClean="0">
                <a:solidFill>
                  <a:schemeClr val="tx1"/>
                </a:solidFill>
                <a:effectLst/>
                <a:latin typeface="Times New Roman" charset="0"/>
                <a:ea typeface="ＭＳ Ｐゴシック" pitchFamily="-111" charset="-128"/>
                <a:cs typeface="ＭＳ Ｐゴシック" pitchFamily="-111" charset="-128"/>
              </a:rPr>
              <a:t> = 5; 31%)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had</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been</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attending</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for</a:t>
            </a:r>
            <a:r>
              <a:rPr lang="de-DE" sz="1200" kern="1200" dirty="0" smtClean="0">
                <a:solidFill>
                  <a:schemeClr val="tx1"/>
                </a:solidFill>
                <a:effectLst/>
                <a:latin typeface="Times New Roman" charset="0"/>
                <a:ea typeface="ＭＳ Ｐゴシック" pitchFamily="-111" charset="-128"/>
                <a:cs typeface="ＭＳ Ｐゴシック" pitchFamily="-111" charset="-128"/>
              </a:rPr>
              <a:t> 12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months</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p>
          <a:p>
            <a:r>
              <a:rPr lang="de-DE" sz="1200" kern="1200" dirty="0" err="1" smtClean="0">
                <a:solidFill>
                  <a:schemeClr val="tx1"/>
                </a:solidFill>
                <a:effectLst/>
                <a:latin typeface="Times New Roman" charset="0"/>
                <a:ea typeface="ＭＳ Ｐゴシック" pitchFamily="-111" charset="-128"/>
                <a:cs typeface="ＭＳ Ｐゴシック" pitchFamily="-111" charset="-128"/>
              </a:rPr>
              <a:t>Clinician</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outcomes</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p>
          <a:p>
            <a:r>
              <a:rPr lang="de-DE" sz="1200" kern="1200" dirty="0" err="1" smtClean="0">
                <a:solidFill>
                  <a:schemeClr val="tx1"/>
                </a:solidFill>
                <a:effectLst/>
                <a:latin typeface="Times New Roman" charset="0"/>
                <a:ea typeface="ＭＳ Ｐゴシック" pitchFamily="-111" charset="-128"/>
                <a:cs typeface="ＭＳ Ｐゴシック" pitchFamily="-111" charset="-128"/>
              </a:rPr>
              <a:t>Clinician</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outcomes</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included</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increased</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confidence</a:t>
            </a:r>
            <a:r>
              <a:rPr lang="de-DE" sz="1200" kern="1200" dirty="0" smtClean="0">
                <a:solidFill>
                  <a:schemeClr val="tx1"/>
                </a:solidFill>
                <a:effectLst/>
                <a:latin typeface="Times New Roman" charset="0"/>
                <a:ea typeface="ＭＳ Ｐゴシック" pitchFamily="-111" charset="-128"/>
                <a:cs typeface="ＭＳ Ｐゴシック" pitchFamily="-111" charset="-128"/>
              </a:rPr>
              <a:t> in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implementing</a:t>
            </a:r>
            <a:r>
              <a:rPr lang="de-DE" sz="1200" kern="1200" dirty="0" smtClean="0">
                <a:solidFill>
                  <a:schemeClr val="tx1"/>
                </a:solidFill>
                <a:effectLst/>
                <a:latin typeface="Times New Roman" charset="0"/>
                <a:ea typeface="ＭＳ Ｐゴシック" pitchFamily="-111" charset="-128"/>
                <a:cs typeface="ＭＳ Ｐゴシック" pitchFamily="-111" charset="-128"/>
              </a:rPr>
              <a:t> ACT (t(15) = 5.86, p &lt; .001)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and</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increased</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likelihood</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that</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they</a:t>
            </a:r>
            <a:r>
              <a:rPr lang="de-DE" sz="1200" kern="1200" dirty="0" smtClean="0">
                <a:solidFill>
                  <a:schemeClr val="tx1"/>
                </a:solidFill>
                <a:effectLst/>
                <a:latin typeface="Times New Roman" charset="0"/>
                <a:ea typeface="ＭＳ Ｐゴシック" pitchFamily="-111" charset="-128"/>
                <a:cs typeface="ＭＳ Ｐゴシック" pitchFamily="-111" charset="-128"/>
              </a:rPr>
              <a:t> will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continue</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to</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use</a:t>
            </a:r>
            <a:r>
              <a:rPr lang="de-DE" sz="1200" kern="1200" dirty="0" smtClean="0">
                <a:solidFill>
                  <a:schemeClr val="tx1"/>
                </a:solidFill>
                <a:effectLst/>
                <a:latin typeface="Times New Roman" charset="0"/>
                <a:ea typeface="ＭＳ Ｐゴシック" pitchFamily="-111" charset="-128"/>
                <a:cs typeface="ＭＳ Ｐゴシック" pitchFamily="-111" charset="-128"/>
              </a:rPr>
              <a:t> ACT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and</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recommend</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this</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treatment</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approach</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to</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colleagues</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see</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Figure</a:t>
            </a:r>
            <a:r>
              <a:rPr lang="de-DE" sz="1200" kern="1200" dirty="0" smtClean="0">
                <a:solidFill>
                  <a:schemeClr val="tx1"/>
                </a:solidFill>
                <a:effectLst/>
                <a:latin typeface="Times New Roman" charset="0"/>
                <a:ea typeface="ＭＳ Ｐゴシック" pitchFamily="-111" charset="-128"/>
                <a:cs typeface="ＭＳ Ｐゴシック" pitchFamily="-111" charset="-128"/>
              </a:rPr>
              <a:t> 6). Qualitative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results</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indicated</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that</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clinicians</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found</a:t>
            </a:r>
            <a:r>
              <a:rPr lang="de-DE" sz="1200" kern="1200" dirty="0" smtClean="0">
                <a:solidFill>
                  <a:schemeClr val="tx1"/>
                </a:solidFill>
                <a:effectLst/>
                <a:latin typeface="Times New Roman" charset="0"/>
                <a:ea typeface="ＭＳ Ｐゴシック" pitchFamily="-111" charset="-128"/>
                <a:cs typeface="ＭＳ Ｐゴシック" pitchFamily="-111" charset="-128"/>
              </a:rPr>
              <a:t> ACT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useful</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with</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complex</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client</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presentations</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and</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the</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techniques</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were</a:t>
            </a:r>
            <a:r>
              <a:rPr lang="de-DE" sz="1200" kern="1200" dirty="0" smtClean="0">
                <a:solidFill>
                  <a:schemeClr val="tx1"/>
                </a:solidFill>
                <a:effectLst/>
                <a:latin typeface="Times New Roman" charset="0"/>
                <a:ea typeface="ＭＳ Ｐゴシック" pitchFamily="-111" charset="-128"/>
                <a:cs typeface="ＭＳ Ｐゴシック" pitchFamily="-111" charset="-128"/>
              </a:rPr>
              <a:t> a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good</a:t>
            </a:r>
            <a:r>
              <a:rPr lang="de-DE" sz="1200" kern="1200" dirty="0" smtClean="0">
                <a:solidFill>
                  <a:schemeClr val="tx1"/>
                </a:solidFill>
                <a:effectLst/>
                <a:latin typeface="Times New Roman" charset="0"/>
                <a:ea typeface="ＭＳ Ｐゴシック" pitchFamily="-111" charset="-128"/>
                <a:cs typeface="ＭＳ Ｐゴシック" pitchFamily="-111" charset="-128"/>
              </a:rPr>
              <a:t> fit’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within</a:t>
            </a:r>
            <a:r>
              <a:rPr lang="de-DE" sz="1200" kern="1200" dirty="0" smtClean="0">
                <a:solidFill>
                  <a:schemeClr val="tx1"/>
                </a:solidFill>
                <a:effectLst/>
                <a:latin typeface="Times New Roman" charset="0"/>
                <a:ea typeface="ＭＳ Ｐゴシック" pitchFamily="-111" charset="-128"/>
                <a:cs typeface="ＭＳ Ｐゴシック" pitchFamily="-111" charset="-128"/>
              </a:rPr>
              <a:t> an AOD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setting</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p>
          <a:p>
            <a:r>
              <a:rPr lang="de-DE" sz="1200" kern="1200" dirty="0" smtClean="0">
                <a:solidFill>
                  <a:schemeClr val="tx1"/>
                </a:solidFill>
                <a:effectLst/>
                <a:latin typeface="Times New Roman" charset="0"/>
                <a:ea typeface="ＭＳ Ｐゴシック" pitchFamily="-111" charset="-128"/>
                <a:cs typeface="ＭＳ Ｐゴシック" pitchFamily="-111" charset="-128"/>
              </a:rPr>
              <a:t>Qualitative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clinician</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outcomes</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p>
          <a:p>
            <a:r>
              <a:rPr lang="de-DE" sz="1200" kern="1200" dirty="0" smtClean="0">
                <a:solidFill>
                  <a:schemeClr val="tx1"/>
                </a:solidFill>
                <a:effectLst/>
                <a:latin typeface="Times New Roman" charset="0"/>
                <a:ea typeface="ＭＳ Ｐゴシック" pitchFamily="-111" charset="-128"/>
                <a:cs typeface="ＭＳ Ｐゴシック" pitchFamily="-111" charset="-128"/>
              </a:rPr>
              <a:t>“Most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important</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to</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me</a:t>
            </a:r>
            <a:r>
              <a:rPr lang="de-DE" sz="1200" kern="1200" dirty="0" smtClean="0">
                <a:solidFill>
                  <a:schemeClr val="tx1"/>
                </a:solidFill>
                <a:effectLst/>
                <a:latin typeface="Times New Roman" charset="0"/>
                <a:ea typeface="ＭＳ Ｐゴシック" pitchFamily="-111" charset="-128"/>
                <a:cs typeface="ＭＳ Ｐゴシック" pitchFamily="-111" charset="-128"/>
              </a:rPr>
              <a:t> was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the</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practical</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application</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of</a:t>
            </a:r>
            <a:r>
              <a:rPr lang="de-DE" sz="1200" kern="1200" dirty="0" smtClean="0">
                <a:solidFill>
                  <a:schemeClr val="tx1"/>
                </a:solidFill>
                <a:effectLst/>
                <a:latin typeface="Times New Roman" charset="0"/>
                <a:ea typeface="ＭＳ Ｐゴシック" pitchFamily="-111" charset="-128"/>
                <a:cs typeface="ＭＳ Ｐゴシック" pitchFamily="-111" charset="-128"/>
              </a:rPr>
              <a:t> ACT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strategies</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using</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specific</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client</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examples</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It</a:t>
            </a:r>
            <a:r>
              <a:rPr lang="de-DE" sz="1200" kern="1200" dirty="0" smtClean="0">
                <a:solidFill>
                  <a:schemeClr val="tx1"/>
                </a:solidFill>
                <a:effectLst/>
                <a:latin typeface="Times New Roman" charset="0"/>
                <a:ea typeface="ＭＳ Ｐゴシック" pitchFamily="-111" charset="-128"/>
                <a:cs typeface="ＭＳ Ｐゴシック" pitchFamily="-111" charset="-128"/>
              </a:rPr>
              <a:t> was also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beneficial</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to</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have</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the</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opportunity</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to</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role</a:t>
            </a:r>
            <a:r>
              <a:rPr lang="de-DE" sz="1200" kern="1200" dirty="0" smtClean="0">
                <a:solidFill>
                  <a:schemeClr val="tx1"/>
                </a:solidFill>
                <a:effectLst/>
                <a:latin typeface="Times New Roman" charset="0"/>
                <a:ea typeface="ＭＳ Ｐゴシック" pitchFamily="-111" charset="-128"/>
                <a:cs typeface="ＭＳ Ｐゴシック" pitchFamily="-111" charset="-128"/>
              </a:rPr>
              <a:t>-play ACT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approaches</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and</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explore</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the</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more</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practical</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elements</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p>
          <a:p>
            <a:r>
              <a:rPr lang="de-DE" sz="1200" kern="1200" dirty="0" smtClean="0">
                <a:solidFill>
                  <a:schemeClr val="tx1"/>
                </a:solidFill>
                <a:effectLst/>
                <a:latin typeface="Times New Roman" charset="0"/>
                <a:ea typeface="ＭＳ Ｐゴシック" pitchFamily="-111" charset="-128"/>
                <a:cs typeface="ＭＳ Ｐゴシック" pitchFamily="-111" charset="-128"/>
              </a:rPr>
              <a:t>“...</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It</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is</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the</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first</a:t>
            </a:r>
            <a:r>
              <a:rPr lang="de-DE" sz="1200" kern="1200" dirty="0" smtClean="0">
                <a:solidFill>
                  <a:schemeClr val="tx1"/>
                </a:solidFill>
                <a:effectLst/>
                <a:latin typeface="Times New Roman" charset="0"/>
                <a:ea typeface="ＭＳ Ｐゴシック" pitchFamily="-111" charset="-128"/>
                <a:cs typeface="ＭＳ Ｐゴシック" pitchFamily="-111" charset="-128"/>
              </a:rPr>
              <a:t> time I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have</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seen</a:t>
            </a:r>
            <a:r>
              <a:rPr lang="de-DE" sz="1200" kern="1200" dirty="0" smtClean="0">
                <a:solidFill>
                  <a:schemeClr val="tx1"/>
                </a:solidFill>
                <a:effectLst/>
                <a:latin typeface="Times New Roman" charset="0"/>
                <a:ea typeface="ＭＳ Ｐゴシック" pitchFamily="-111" charset="-128"/>
                <a:cs typeface="ＭＳ Ｐゴシック" pitchFamily="-111" charset="-128"/>
              </a:rPr>
              <a:t> ACT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applied</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to</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highly</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complex</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clients</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who</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represent</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our</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key</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demographic</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and</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manuals</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don’t</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typically</a:t>
            </a:r>
            <a:r>
              <a:rPr lang="de-DE" sz="1200" kern="1200" dirty="0" smtClean="0">
                <a:solidFill>
                  <a:schemeClr val="tx1"/>
                </a:solidFill>
                <a:effectLst/>
                <a:latin typeface="Times New Roman" charset="0"/>
                <a:ea typeface="ＭＳ Ｐゴシック" pitchFamily="-111" charset="-128"/>
                <a:cs typeface="ＭＳ Ｐゴシック" pitchFamily="-111" charset="-128"/>
              </a:rPr>
              <a:t> do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that</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When</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you</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are</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dealing</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with</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psychopathology</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it</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is</a:t>
            </a:r>
            <a:r>
              <a:rPr lang="de-DE" sz="1200" kern="1200" dirty="0" smtClean="0">
                <a:solidFill>
                  <a:schemeClr val="tx1"/>
                </a:solidFill>
                <a:effectLst/>
                <a:latin typeface="Times New Roman" charset="0"/>
                <a:ea typeface="ＭＳ Ｐゴシック" pitchFamily="-111" charset="-128"/>
                <a:cs typeface="ＭＳ Ｐゴシック" pitchFamily="-111" charset="-128"/>
              </a:rPr>
              <a:t> a different kettle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of</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fish</a:t>
            </a:r>
            <a:r>
              <a:rPr lang="de-DE" sz="1200" kern="1200" dirty="0" smtClean="0">
                <a:solidFill>
                  <a:schemeClr val="tx1"/>
                </a:solidFill>
                <a:effectLst/>
                <a:latin typeface="Times New Roman" charset="0"/>
                <a:ea typeface="ＭＳ Ｐゴシック" pitchFamily="-111" charset="-128"/>
                <a:cs typeface="ＭＳ Ｐゴシック" pitchFamily="-111" charset="-128"/>
              </a:rPr>
              <a:t>, but ACT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can</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be</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applied</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most</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effectively</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which</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is</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highlighted</a:t>
            </a:r>
            <a:r>
              <a:rPr lang="de-DE" sz="1200" kern="1200" dirty="0" smtClean="0">
                <a:solidFill>
                  <a:schemeClr val="tx1"/>
                </a:solidFill>
                <a:effectLst/>
                <a:latin typeface="Times New Roman" charset="0"/>
                <a:ea typeface="ＭＳ Ｐゴシック" pitchFamily="-111" charset="-128"/>
                <a:cs typeface="ＭＳ Ｐゴシック" pitchFamily="-111" charset="-128"/>
              </a:rPr>
              <a:t> in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the</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consultation</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sessions</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p>
          <a:p>
            <a:r>
              <a:rPr lang="de-DE" sz="1200" kern="1200" dirty="0" err="1" smtClean="0">
                <a:solidFill>
                  <a:schemeClr val="tx1"/>
                </a:solidFill>
                <a:effectLst/>
                <a:latin typeface="Times New Roman" charset="0"/>
                <a:ea typeface="ＭＳ Ｐゴシック" pitchFamily="-111" charset="-128"/>
                <a:cs typeface="ＭＳ Ｐゴシック" pitchFamily="-111" charset="-128"/>
              </a:rPr>
              <a:t>Conclusion</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p>
          <a:p>
            <a:r>
              <a:rPr lang="de-DE" sz="1200" kern="1200" dirty="0" smtClean="0">
                <a:solidFill>
                  <a:schemeClr val="tx1"/>
                </a:solidFill>
                <a:effectLst/>
                <a:latin typeface="Times New Roman" charset="0"/>
                <a:ea typeface="ＭＳ Ｐゴシック" pitchFamily="-111" charset="-128"/>
                <a:cs typeface="ＭＳ Ｐゴシック" pitchFamily="-111" charset="-128"/>
              </a:rPr>
              <a:t>ACT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is</a:t>
            </a:r>
            <a:r>
              <a:rPr lang="de-DE" sz="1200" kern="1200" dirty="0" smtClean="0">
                <a:solidFill>
                  <a:schemeClr val="tx1"/>
                </a:solidFill>
                <a:effectLst/>
                <a:latin typeface="Times New Roman" charset="0"/>
                <a:ea typeface="ＭＳ Ｐゴシック" pitchFamily="-111" charset="-128"/>
                <a:cs typeface="ＭＳ Ｐゴシック" pitchFamily="-111" charset="-128"/>
              </a:rPr>
              <a:t> a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feasible</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intervention</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for</a:t>
            </a:r>
            <a:r>
              <a:rPr lang="de-DE" sz="1200" kern="1200" dirty="0" smtClean="0">
                <a:solidFill>
                  <a:schemeClr val="tx1"/>
                </a:solidFill>
                <a:effectLst/>
                <a:latin typeface="Times New Roman" charset="0"/>
                <a:ea typeface="ＭＳ Ｐゴシック" pitchFamily="-111" charset="-128"/>
                <a:cs typeface="ＭＳ Ｐゴシック" pitchFamily="-111" charset="-128"/>
              </a:rPr>
              <a:t> AOD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services</a:t>
            </a:r>
            <a:r>
              <a:rPr lang="de-DE" sz="1200" kern="1200" dirty="0" smtClean="0">
                <a:solidFill>
                  <a:schemeClr val="tx1"/>
                </a:solidFill>
                <a:effectLst/>
                <a:latin typeface="Times New Roman" charset="0"/>
                <a:ea typeface="ＭＳ Ｐゴシック" pitchFamily="-111" charset="-128"/>
                <a:cs typeface="ＭＳ Ｐゴシック" pitchFamily="-111" charset="-128"/>
              </a:rPr>
              <a:t> in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treatment</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of</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clients</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with</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complex</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psychosocial</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needs</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if</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implemented</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using</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methods</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informed</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by</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evidence</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for</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technology</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transfer</a:t>
            </a:r>
            <a:r>
              <a:rPr lang="de-DE" sz="1200" kern="1200" dirty="0" smtClean="0">
                <a:solidFill>
                  <a:schemeClr val="tx1"/>
                </a:solidFill>
                <a:effectLst/>
                <a:latin typeface="Times New Roman" charset="0"/>
                <a:ea typeface="ＭＳ Ｐゴシック" pitchFamily="-111" charset="-128"/>
                <a:cs typeface="ＭＳ Ｐゴシック" pitchFamily="-111" charset="-128"/>
              </a:rPr>
              <a:t>. ACT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offers</a:t>
            </a:r>
            <a:r>
              <a:rPr lang="de-DE" sz="1200" kern="1200" dirty="0" smtClean="0">
                <a:solidFill>
                  <a:schemeClr val="tx1"/>
                </a:solidFill>
                <a:effectLst/>
                <a:latin typeface="Times New Roman" charset="0"/>
                <a:ea typeface="ＭＳ Ｐゴシック" pitchFamily="-111" charset="-128"/>
                <a:cs typeface="ＭＳ Ｐゴシック" pitchFamily="-111" charset="-128"/>
              </a:rPr>
              <a:t> an alternative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treatment</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to</a:t>
            </a:r>
            <a:r>
              <a:rPr lang="de-DE" sz="1200" kern="1200" dirty="0" smtClean="0">
                <a:solidFill>
                  <a:schemeClr val="tx1"/>
                </a:solidFill>
                <a:effectLst/>
                <a:latin typeface="Times New Roman" charset="0"/>
                <a:ea typeface="ＭＳ Ｐゴシック" pitchFamily="-111" charset="-128"/>
                <a:cs typeface="ＭＳ Ｐゴシック" pitchFamily="-111" charset="-128"/>
              </a:rPr>
              <a:t> CBT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and</a:t>
            </a:r>
            <a:r>
              <a:rPr lang="de-DE" sz="1200" kern="1200" dirty="0" smtClean="0">
                <a:solidFill>
                  <a:schemeClr val="tx1"/>
                </a:solidFill>
                <a:effectLst/>
                <a:latin typeface="Times New Roman" charset="0"/>
                <a:ea typeface="ＭＳ Ｐゴシック" pitchFamily="-111" charset="-128"/>
                <a:cs typeface="ＭＳ Ｐゴシック" pitchFamily="-111" charset="-128"/>
              </a:rPr>
              <a:t> DBT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within</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this</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r>
              <a:rPr lang="de-DE" sz="1200" kern="1200" dirty="0" err="1" smtClean="0">
                <a:solidFill>
                  <a:schemeClr val="tx1"/>
                </a:solidFill>
                <a:effectLst/>
                <a:latin typeface="Times New Roman" charset="0"/>
                <a:ea typeface="ＭＳ Ｐゴシック" pitchFamily="-111" charset="-128"/>
                <a:cs typeface="ＭＳ Ｐゴシック" pitchFamily="-111" charset="-128"/>
              </a:rPr>
              <a:t>setting</a:t>
            </a:r>
            <a:r>
              <a:rPr lang="de-DE" sz="1200" kern="1200" dirty="0" smtClean="0">
                <a:solidFill>
                  <a:schemeClr val="tx1"/>
                </a:solidFill>
                <a:effectLst/>
                <a:latin typeface="Times New Roman" charset="0"/>
                <a:ea typeface="ＭＳ Ｐゴシック" pitchFamily="-111" charset="-128"/>
                <a:cs typeface="ＭＳ Ｐゴシック" pitchFamily="-111" charset="-128"/>
              </a:rPr>
              <a:t>. </a:t>
            </a:r>
          </a:p>
          <a:p>
            <a:endParaRPr lang="en-US" dirty="0"/>
          </a:p>
        </p:txBody>
      </p:sp>
      <p:sp>
        <p:nvSpPr>
          <p:cNvPr id="4" name="Slide Number Placeholder 3"/>
          <p:cNvSpPr>
            <a:spLocks noGrp="1"/>
          </p:cNvSpPr>
          <p:nvPr>
            <p:ph type="sldNum" sz="quarter" idx="10"/>
          </p:nvPr>
        </p:nvSpPr>
        <p:spPr/>
        <p:txBody>
          <a:bodyPr/>
          <a:lstStyle/>
          <a:p>
            <a:pPr>
              <a:defRPr/>
            </a:pPr>
            <a:fld id="{A5026FC4-B081-5848-9CD0-1F1681CA46F8}" type="slidenum">
              <a:rPr lang="de-DE" smtClean="0"/>
              <a:pPr>
                <a:defRPr/>
              </a:pPr>
              <a:t>26</a:t>
            </a:fld>
            <a:endParaRPr lang="de-DE"/>
          </a:p>
        </p:txBody>
      </p:sp>
    </p:spTree>
    <p:extLst>
      <p:ext uri="{BB962C8B-B14F-4D97-AF65-F5344CB8AC3E}">
        <p14:creationId xmlns:p14="http://schemas.microsoft.com/office/powerpoint/2010/main" val="14386328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5026FC4-B081-5848-9CD0-1F1681CA46F8}" type="slidenum">
              <a:rPr lang="de-DE" smtClean="0"/>
              <a:pPr>
                <a:defRPr/>
              </a:pPr>
              <a:t>27</a:t>
            </a:fld>
            <a:endParaRPr lang="de-DE"/>
          </a:p>
        </p:txBody>
      </p:sp>
    </p:spTree>
    <p:extLst>
      <p:ext uri="{BB962C8B-B14F-4D97-AF65-F5344CB8AC3E}">
        <p14:creationId xmlns:p14="http://schemas.microsoft.com/office/powerpoint/2010/main" val="635321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5026FC4-B081-5848-9CD0-1F1681CA46F8}" type="slidenum">
              <a:rPr lang="de-DE" smtClean="0"/>
              <a:pPr>
                <a:defRPr/>
              </a:pPr>
              <a:t>6</a:t>
            </a:fld>
            <a:endParaRPr lang="de-DE"/>
          </a:p>
        </p:txBody>
      </p:sp>
    </p:spTree>
    <p:extLst>
      <p:ext uri="{BB962C8B-B14F-4D97-AF65-F5344CB8AC3E}">
        <p14:creationId xmlns:p14="http://schemas.microsoft.com/office/powerpoint/2010/main" val="635321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A5026FC4-B081-5848-9CD0-1F1681CA46F8}" type="slidenum">
              <a:rPr lang="de-DE" smtClean="0"/>
              <a:pPr>
                <a:defRPr/>
              </a:pPr>
              <a:t>7</a:t>
            </a:fld>
            <a:endParaRPr lang="de-DE"/>
          </a:p>
        </p:txBody>
      </p:sp>
    </p:spTree>
    <p:extLst>
      <p:ext uri="{BB962C8B-B14F-4D97-AF65-F5344CB8AC3E}">
        <p14:creationId xmlns:p14="http://schemas.microsoft.com/office/powerpoint/2010/main" val="3388342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5026FC4-B081-5848-9CD0-1F1681CA46F8}" type="slidenum">
              <a:rPr lang="de-DE" smtClean="0"/>
              <a:pPr>
                <a:defRPr/>
              </a:pPr>
              <a:t>8</a:t>
            </a:fld>
            <a:endParaRPr lang="de-DE"/>
          </a:p>
        </p:txBody>
      </p:sp>
    </p:spTree>
    <p:extLst>
      <p:ext uri="{BB962C8B-B14F-4D97-AF65-F5344CB8AC3E}">
        <p14:creationId xmlns:p14="http://schemas.microsoft.com/office/powerpoint/2010/main" val="2806774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EA9F7368-A270-F940-B9D2-FFBCE9A0A305}" type="slidenum">
              <a:rPr lang="de-DE" sz="1200"/>
              <a:pPr/>
              <a:t>9</a:t>
            </a:fld>
            <a:endParaRPr lang="de-DE" sz="1200"/>
          </a:p>
        </p:txBody>
      </p:sp>
      <p:sp>
        <p:nvSpPr>
          <p:cNvPr id="22530" name="Rectangle 2"/>
          <p:cNvSpPr>
            <a:spLocks noGrp="1" noRot="1" noChangeAspect="1" noChangeArrowheads="1" noTextEdit="1"/>
          </p:cNvSpPr>
          <p:nvPr>
            <p:ph type="sldImg"/>
          </p:nvPr>
        </p:nvSpPr>
        <p:spPr>
          <a:xfrm>
            <a:off x="863600" y="763588"/>
            <a:ext cx="4976813" cy="3732212"/>
          </a:xfrm>
          <a:ln/>
        </p:spPr>
      </p:sp>
      <p:sp>
        <p:nvSpPr>
          <p:cNvPr id="22531" name="Rectangle 3"/>
          <p:cNvSpPr>
            <a:spLocks noGrp="1" noChangeArrowheads="1"/>
          </p:cNvSpPr>
          <p:nvPr>
            <p:ph type="body" idx="1"/>
          </p:nvPr>
        </p:nvSpPr>
        <p:spPr>
          <a:xfrm>
            <a:off x="914400" y="4724400"/>
            <a:ext cx="4876800" cy="4495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sz="1200" kern="1200" dirty="0" smtClean="0">
              <a:solidFill>
                <a:schemeClr val="tx1"/>
              </a:solidFill>
              <a:effectLst/>
              <a:latin typeface="Times New Roman"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99583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charset="0"/>
                <a:ea typeface="ＭＳ Ｐゴシック" pitchFamily="-111" charset="-128"/>
                <a:cs typeface="ＭＳ Ｐゴシック" pitchFamily="-111" charset="-128"/>
              </a:rPr>
              <a:t>Experiential avoidance is “a verbal process that involves the unwillingness to remain in contact with particular thoughts, feelings, memories, bodily sensations or behavioral predispositions and the direct and deliberate attempts to alter the form and frequency of those events or the context in which they appear” (Hayes, Wilson, Gifford, &amp; </a:t>
            </a:r>
            <a:r>
              <a:rPr lang="en-US" sz="1200" kern="1200" dirty="0" err="1" smtClean="0">
                <a:solidFill>
                  <a:schemeClr val="tx1"/>
                </a:solidFill>
                <a:effectLst/>
                <a:latin typeface="Times New Roman" charset="0"/>
                <a:ea typeface="ＭＳ Ｐゴシック" pitchFamily="-111" charset="-128"/>
                <a:cs typeface="ＭＳ Ｐゴシック" pitchFamily="-111" charset="-128"/>
              </a:rPr>
              <a:t>Follette</a:t>
            </a:r>
            <a:r>
              <a:rPr lang="en-US" sz="1200" kern="1200" dirty="0" smtClean="0">
                <a:solidFill>
                  <a:schemeClr val="tx1"/>
                </a:solidFill>
                <a:effectLst/>
                <a:latin typeface="Times New Roman" charset="0"/>
                <a:ea typeface="ＭＳ Ｐゴシック" pitchFamily="-111" charset="-128"/>
                <a:cs typeface="ＭＳ Ｐゴシック" pitchFamily="-111" charset="-128"/>
              </a:rPr>
              <a:t>, 1996, p.1154), which is argued to lead to insensitivity to the environment and to rigid and ineffective patterns of behavior. Experiential avoidance is associated with higher levels of depression, anxiety, and low quality of life (Hayes, </a:t>
            </a:r>
            <a:r>
              <a:rPr lang="en-US" sz="1200" kern="1200" dirty="0" err="1" smtClean="0">
                <a:solidFill>
                  <a:schemeClr val="tx1"/>
                </a:solidFill>
                <a:effectLst/>
                <a:latin typeface="Times New Roman" charset="0"/>
                <a:ea typeface="ＭＳ Ｐゴシック" pitchFamily="-111" charset="-128"/>
                <a:cs typeface="ＭＳ Ｐゴシック" pitchFamily="-111" charset="-128"/>
              </a:rPr>
              <a:t>Strosahl</a:t>
            </a:r>
            <a:r>
              <a:rPr lang="en-US" sz="1200" kern="1200" dirty="0" smtClean="0">
                <a:solidFill>
                  <a:schemeClr val="tx1"/>
                </a:solidFill>
                <a:effectLst/>
                <a:latin typeface="Times New Roman" charset="0"/>
                <a:ea typeface="ＭＳ Ｐゴシック" pitchFamily="-111" charset="-128"/>
                <a:cs typeface="ＭＳ Ｐゴシック" pitchFamily="-111" charset="-128"/>
              </a:rPr>
              <a:t>, Wilson, </a:t>
            </a:r>
            <a:r>
              <a:rPr lang="en-US" sz="1200" kern="1200" dirty="0" err="1" smtClean="0">
                <a:solidFill>
                  <a:schemeClr val="tx1"/>
                </a:solidFill>
                <a:effectLst/>
                <a:latin typeface="Times New Roman" charset="0"/>
                <a:ea typeface="ＭＳ Ｐゴシック" pitchFamily="-111" charset="-128"/>
                <a:cs typeface="ＭＳ Ｐゴシック" pitchFamily="-111" charset="-128"/>
              </a:rPr>
              <a:t>Bissett</a:t>
            </a:r>
            <a:r>
              <a:rPr lang="en-US" sz="1200" kern="1200" dirty="0" smtClean="0">
                <a:solidFill>
                  <a:schemeClr val="tx1"/>
                </a:solidFill>
                <a:effectLst/>
                <a:latin typeface="Times New Roman" charset="0"/>
                <a:ea typeface="ＭＳ Ｐゴシック" pitchFamily="-111" charset="-128"/>
                <a:cs typeface="ＭＳ Ｐゴシック" pitchFamily="-111" charset="-128"/>
              </a:rPr>
              <a:t>, </a:t>
            </a:r>
            <a:r>
              <a:rPr lang="en-US" sz="1200" kern="1200" dirty="0" err="1" smtClean="0">
                <a:solidFill>
                  <a:schemeClr val="tx1"/>
                </a:solidFill>
                <a:effectLst/>
                <a:latin typeface="Times New Roman" charset="0"/>
                <a:ea typeface="ＭＳ Ｐゴシック" pitchFamily="-111" charset="-128"/>
                <a:cs typeface="ＭＳ Ｐゴシック" pitchFamily="-111" charset="-128"/>
              </a:rPr>
              <a:t>Pistorello</a:t>
            </a:r>
            <a:r>
              <a:rPr lang="en-US" sz="1200" kern="1200" dirty="0" smtClean="0">
                <a:solidFill>
                  <a:schemeClr val="tx1"/>
                </a:solidFill>
                <a:effectLst/>
                <a:latin typeface="Times New Roman" charset="0"/>
                <a:ea typeface="ＭＳ Ｐゴシック" pitchFamily="-111" charset="-128"/>
                <a:cs typeface="ＭＳ Ｐゴシック" pitchFamily="-111" charset="-128"/>
              </a:rPr>
              <a:t> et al., 2004b), and a wide variety of other negative outcomes, such as sexual victimization and distress (</a:t>
            </a:r>
            <a:r>
              <a:rPr lang="en-US" sz="1200" kern="1200" dirty="0" err="1" smtClean="0">
                <a:solidFill>
                  <a:schemeClr val="tx1"/>
                </a:solidFill>
                <a:effectLst/>
                <a:latin typeface="Times New Roman" charset="0"/>
                <a:ea typeface="ＭＳ Ｐゴシック" pitchFamily="-111" charset="-128"/>
                <a:cs typeface="ＭＳ Ｐゴシック" pitchFamily="-111" charset="-128"/>
              </a:rPr>
              <a:t>Polusny</a:t>
            </a:r>
            <a:r>
              <a:rPr lang="en-US" sz="1200" kern="1200" dirty="0" smtClean="0">
                <a:solidFill>
                  <a:schemeClr val="tx1"/>
                </a:solidFill>
                <a:effectLst/>
                <a:latin typeface="Times New Roman" charset="0"/>
                <a:ea typeface="ＭＳ Ｐゴシック" pitchFamily="-111" charset="-128"/>
                <a:cs typeface="ＭＳ Ｐゴシック" pitchFamily="-111" charset="-128"/>
              </a:rPr>
              <a:t>, Rosenthal, </a:t>
            </a:r>
            <a:r>
              <a:rPr lang="en-US" sz="1200" kern="1200" dirty="0" err="1" smtClean="0">
                <a:solidFill>
                  <a:schemeClr val="tx1"/>
                </a:solidFill>
                <a:effectLst/>
                <a:latin typeface="Times New Roman" charset="0"/>
                <a:ea typeface="ＭＳ Ｐゴシック" pitchFamily="-111" charset="-128"/>
                <a:cs typeface="ＭＳ Ｐゴシック" pitchFamily="-111" charset="-128"/>
              </a:rPr>
              <a:t>Aban</a:t>
            </a:r>
            <a:r>
              <a:rPr lang="en-US" sz="1200" kern="1200" dirty="0" smtClean="0">
                <a:solidFill>
                  <a:schemeClr val="tx1"/>
                </a:solidFill>
                <a:effectLst/>
                <a:latin typeface="Times New Roman" charset="0"/>
                <a:ea typeface="ＭＳ Ｐゴシック" pitchFamily="-111" charset="-128"/>
                <a:cs typeface="ＭＳ Ｐゴシック" pitchFamily="-111" charset="-128"/>
              </a:rPr>
              <a:t>, &amp; </a:t>
            </a:r>
            <a:r>
              <a:rPr lang="en-US" sz="1200" kern="1200" dirty="0" err="1" smtClean="0">
                <a:solidFill>
                  <a:schemeClr val="tx1"/>
                </a:solidFill>
                <a:effectLst/>
                <a:latin typeface="Times New Roman" charset="0"/>
                <a:ea typeface="ＭＳ Ｐゴシック" pitchFamily="-111" charset="-128"/>
                <a:cs typeface="ＭＳ Ｐゴシック" pitchFamily="-111" charset="-128"/>
              </a:rPr>
              <a:t>Follette</a:t>
            </a:r>
            <a:r>
              <a:rPr lang="en-US" sz="1200" kern="1200" dirty="0" smtClean="0">
                <a:solidFill>
                  <a:schemeClr val="tx1"/>
                </a:solidFill>
                <a:effectLst/>
                <a:latin typeface="Times New Roman" charset="0"/>
                <a:ea typeface="ＭＳ Ｐゴシック" pitchFamily="-111" charset="-128"/>
                <a:cs typeface="ＭＳ Ｐゴシック" pitchFamily="-111" charset="-128"/>
              </a:rPr>
              <a:t>, 2004), post-traumatic stress disorder (Marx &amp; Sloan, 2005; Plumb, </a:t>
            </a:r>
            <a:r>
              <a:rPr lang="en-US" sz="1200" kern="1200" dirty="0" err="1" smtClean="0">
                <a:solidFill>
                  <a:schemeClr val="tx1"/>
                </a:solidFill>
                <a:effectLst/>
                <a:latin typeface="Times New Roman" charset="0"/>
                <a:ea typeface="ＭＳ Ｐゴシック" pitchFamily="-111" charset="-128"/>
                <a:cs typeface="ＭＳ Ｐゴシック" pitchFamily="-111" charset="-128"/>
              </a:rPr>
              <a:t>Orsillo</a:t>
            </a:r>
            <a:r>
              <a:rPr lang="en-US" sz="1200" kern="1200" dirty="0" smtClean="0">
                <a:solidFill>
                  <a:schemeClr val="tx1"/>
                </a:solidFill>
                <a:effectLst/>
                <a:latin typeface="Times New Roman" charset="0"/>
                <a:ea typeface="ＭＳ Ｐゴシック" pitchFamily="-111" charset="-128"/>
                <a:cs typeface="ＭＳ Ｐゴシック" pitchFamily="-111" charset="-128"/>
              </a:rPr>
              <a:t>, &amp; </a:t>
            </a:r>
            <a:r>
              <a:rPr lang="en-US" sz="1200" kern="1200" dirty="0" err="1" smtClean="0">
                <a:solidFill>
                  <a:schemeClr val="tx1"/>
                </a:solidFill>
                <a:effectLst/>
                <a:latin typeface="Times New Roman" charset="0"/>
                <a:ea typeface="ＭＳ Ｐゴシック" pitchFamily="-111" charset="-128"/>
                <a:cs typeface="ＭＳ Ｐゴシック" pitchFamily="-111" charset="-128"/>
              </a:rPr>
              <a:t>Luterek</a:t>
            </a:r>
            <a:r>
              <a:rPr lang="en-US" sz="1200" kern="1200" dirty="0" smtClean="0">
                <a:solidFill>
                  <a:schemeClr val="tx1"/>
                </a:solidFill>
                <a:effectLst/>
                <a:latin typeface="Times New Roman" charset="0"/>
                <a:ea typeface="ＭＳ Ｐゴシック" pitchFamily="-111" charset="-128"/>
                <a:cs typeface="ＭＳ Ｐゴシック" pitchFamily="-111" charset="-128"/>
              </a:rPr>
              <a:t>, 2004), self-harm behaviors (Chapman, </a:t>
            </a:r>
            <a:r>
              <a:rPr lang="en-US" sz="1200" kern="1200" dirty="0" err="1" smtClean="0">
                <a:solidFill>
                  <a:schemeClr val="tx1"/>
                </a:solidFill>
                <a:effectLst/>
                <a:latin typeface="Times New Roman" charset="0"/>
                <a:ea typeface="ＭＳ Ｐゴシック" pitchFamily="-111" charset="-128"/>
                <a:cs typeface="ＭＳ Ｐゴシック" pitchFamily="-111" charset="-128"/>
              </a:rPr>
              <a:t>Gratz</a:t>
            </a:r>
            <a:r>
              <a:rPr lang="en-US" sz="1200" kern="1200" dirty="0" smtClean="0">
                <a:solidFill>
                  <a:schemeClr val="tx1"/>
                </a:solidFill>
                <a:effectLst/>
                <a:latin typeface="Times New Roman" charset="0"/>
                <a:ea typeface="ＭＳ Ｐゴシック" pitchFamily="-111" charset="-128"/>
                <a:cs typeface="ＭＳ Ｐゴシック" pitchFamily="-111" charset="-128"/>
              </a:rPr>
              <a:t>, &amp; Brown, 2006), and parental distress and adjustment difficulties (Greco, Heffner, Poe, Ritchie, </a:t>
            </a:r>
            <a:r>
              <a:rPr lang="en-US" sz="1200" kern="1200" dirty="0" err="1" smtClean="0">
                <a:solidFill>
                  <a:schemeClr val="tx1"/>
                </a:solidFill>
                <a:effectLst/>
                <a:latin typeface="Times New Roman" charset="0"/>
                <a:ea typeface="ＭＳ Ｐゴシック" pitchFamily="-111" charset="-128"/>
                <a:cs typeface="ＭＳ Ｐゴシック" pitchFamily="-111" charset="-128"/>
              </a:rPr>
              <a:t>Polak</a:t>
            </a:r>
            <a:r>
              <a:rPr lang="en-US" sz="1200" kern="1200" dirty="0" smtClean="0">
                <a:solidFill>
                  <a:schemeClr val="tx1"/>
                </a:solidFill>
                <a:effectLst/>
                <a:latin typeface="Times New Roman" charset="0"/>
                <a:ea typeface="ＭＳ Ｐゴシック" pitchFamily="-111" charset="-128"/>
                <a:cs typeface="ＭＳ Ｐゴシック" pitchFamily="-111" charset="-128"/>
              </a:rPr>
              <a:t> et al., 2005). Changes in experiential avoidance have also been found to mediate the impact of ACT on clinical outcomes in several randomized controlled trials (Hayes, </a:t>
            </a:r>
            <a:r>
              <a:rPr lang="en-US" sz="1200" kern="1200" dirty="0" err="1" smtClean="0">
                <a:solidFill>
                  <a:schemeClr val="tx1"/>
                </a:solidFill>
                <a:effectLst/>
                <a:latin typeface="Times New Roman" charset="0"/>
                <a:ea typeface="ＭＳ Ｐゴシック" pitchFamily="-111" charset="-128"/>
                <a:cs typeface="ＭＳ Ｐゴシック" pitchFamily="-111" charset="-128"/>
              </a:rPr>
              <a:t>Luoma</a:t>
            </a:r>
            <a:r>
              <a:rPr lang="en-US" sz="1200" kern="1200" dirty="0" smtClean="0">
                <a:solidFill>
                  <a:schemeClr val="tx1"/>
                </a:solidFill>
                <a:effectLst/>
                <a:latin typeface="Times New Roman" charset="0"/>
                <a:ea typeface="ＭＳ Ｐゴシック" pitchFamily="-111" charset="-128"/>
                <a:cs typeface="ＭＳ Ｐゴシック" pitchFamily="-111" charset="-128"/>
              </a:rPr>
              <a:t>, Bond, Masuda, &amp; Lillis, 2006; </a:t>
            </a:r>
            <a:r>
              <a:rPr lang="en-US" sz="1200" kern="1200" dirty="0" err="1" smtClean="0">
                <a:solidFill>
                  <a:schemeClr val="tx1"/>
                </a:solidFill>
                <a:effectLst/>
                <a:latin typeface="Times New Roman" charset="0"/>
                <a:ea typeface="ＭＳ Ｐゴシック" pitchFamily="-111" charset="-128"/>
                <a:cs typeface="ＭＳ Ｐゴシック" pitchFamily="-111" charset="-128"/>
              </a:rPr>
              <a:t>Ost</a:t>
            </a:r>
            <a:r>
              <a:rPr lang="en-US" sz="1200" kern="1200" dirty="0" smtClean="0">
                <a:solidFill>
                  <a:schemeClr val="tx1"/>
                </a:solidFill>
                <a:effectLst/>
                <a:latin typeface="Times New Roman" charset="0"/>
                <a:ea typeface="ＭＳ Ｐゴシック" pitchFamily="-111" charset="-128"/>
                <a:cs typeface="ＭＳ Ｐゴシック" pitchFamily="-111" charset="-128"/>
              </a:rPr>
              <a:t>, 2008; Powers, </a:t>
            </a:r>
            <a:r>
              <a:rPr lang="en-US" sz="1200" kern="1200" dirty="0" err="1" smtClean="0">
                <a:solidFill>
                  <a:schemeClr val="tx1"/>
                </a:solidFill>
                <a:effectLst/>
                <a:latin typeface="Times New Roman" charset="0"/>
                <a:ea typeface="ＭＳ Ｐゴシック" pitchFamily="-111" charset="-128"/>
                <a:cs typeface="ＭＳ Ｐゴシック" pitchFamily="-111" charset="-128"/>
              </a:rPr>
              <a:t>Vording</a:t>
            </a:r>
            <a:r>
              <a:rPr lang="en-US" sz="1200" kern="1200" dirty="0" smtClean="0">
                <a:solidFill>
                  <a:schemeClr val="tx1"/>
                </a:solidFill>
                <a:effectLst/>
                <a:latin typeface="Times New Roman" charset="0"/>
                <a:ea typeface="ＭＳ Ｐゴシック" pitchFamily="-111" charset="-128"/>
                <a:cs typeface="ＭＳ Ｐゴシック" pitchFamily="-111" charset="-128"/>
              </a:rPr>
              <a:t>, &amp; </a:t>
            </a:r>
            <a:r>
              <a:rPr lang="en-US" sz="1200" kern="1200" dirty="0" err="1" smtClean="0">
                <a:solidFill>
                  <a:schemeClr val="tx1"/>
                </a:solidFill>
                <a:effectLst/>
                <a:latin typeface="Times New Roman" charset="0"/>
                <a:ea typeface="ＭＳ Ｐゴシック" pitchFamily="-111" charset="-128"/>
                <a:cs typeface="ＭＳ Ｐゴシック" pitchFamily="-111" charset="-128"/>
              </a:rPr>
              <a:t>Emmelkamp</a:t>
            </a:r>
            <a:r>
              <a:rPr lang="en-US" sz="1200" kern="1200" dirty="0" smtClean="0">
                <a:solidFill>
                  <a:schemeClr val="tx1"/>
                </a:solidFill>
                <a:effectLst/>
                <a:latin typeface="Times New Roman" charset="0"/>
                <a:ea typeface="ＭＳ Ｐゴシック" pitchFamily="-111" charset="-128"/>
                <a:cs typeface="ＭＳ Ｐゴシック" pitchFamily="-111" charset="-128"/>
              </a:rPr>
              <a:t>, 2009).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Times New Roman" charset="0"/>
              <a:ea typeface="ＭＳ Ｐゴシック" pitchFamily="-111" charset="-128"/>
              <a:cs typeface="ＭＳ Ｐゴシック" pitchFamily="-111" charset="-128"/>
            </a:endParaRPr>
          </a:p>
          <a:p>
            <a:r>
              <a:rPr lang="en-US" sz="1200" kern="1200" dirty="0" smtClean="0">
                <a:solidFill>
                  <a:schemeClr val="tx1"/>
                </a:solidFill>
                <a:effectLst/>
                <a:latin typeface="Times New Roman" charset="0"/>
                <a:ea typeface="ＭＳ Ｐゴシック" pitchFamily="-111" charset="-128"/>
                <a:cs typeface="ＭＳ Ｐゴシック" pitchFamily="-111" charset="-128"/>
              </a:rPr>
              <a:t>Experiential avoidance and interpersonal problems: A moderated mediation model </a:t>
            </a:r>
            <a:endParaRPr lang="en-US" dirty="0" smtClean="0"/>
          </a:p>
          <a:p>
            <a:r>
              <a:rPr lang="en-US" sz="1200" kern="1200" dirty="0" smtClean="0">
                <a:solidFill>
                  <a:schemeClr val="tx1"/>
                </a:solidFill>
                <a:effectLst/>
                <a:latin typeface="Times New Roman" charset="0"/>
                <a:ea typeface="ＭＳ Ｐゴシック" pitchFamily="-111" charset="-128"/>
                <a:cs typeface="ＭＳ Ｐゴシック" pitchFamily="-111" charset="-128"/>
              </a:rPr>
              <a:t>James I. </a:t>
            </a:r>
            <a:r>
              <a:rPr lang="en-US" sz="1200" kern="1200" dirty="0" err="1" smtClean="0">
                <a:solidFill>
                  <a:schemeClr val="tx1"/>
                </a:solidFill>
                <a:effectLst/>
                <a:latin typeface="Times New Roman" charset="0"/>
                <a:ea typeface="ＭＳ Ｐゴシック" pitchFamily="-111" charset="-128"/>
                <a:cs typeface="ＭＳ Ｐゴシック" pitchFamily="-111" charset="-128"/>
              </a:rPr>
              <a:t>Gerhart</a:t>
            </a:r>
            <a:r>
              <a:rPr lang="en-US" sz="1200" kern="1200" dirty="0" smtClean="0">
                <a:solidFill>
                  <a:schemeClr val="tx1"/>
                </a:solidFill>
                <a:effectLst/>
                <a:latin typeface="Times New Roman" charset="0"/>
                <a:ea typeface="ＭＳ Ｐゴシック" pitchFamily="-111" charset="-128"/>
                <a:cs typeface="ＭＳ Ｐゴシック" pitchFamily="-111" charset="-128"/>
              </a:rPr>
              <a:t> </a:t>
            </a:r>
            <a:r>
              <a:rPr lang="en-US" sz="1200" kern="1200" dirty="0" err="1" smtClean="0">
                <a:solidFill>
                  <a:schemeClr val="tx1"/>
                </a:solidFill>
                <a:effectLst/>
                <a:latin typeface="Times New Roman" charset="0"/>
                <a:ea typeface="ＭＳ Ｐゴシック" pitchFamily="-111" charset="-128"/>
                <a:cs typeface="ＭＳ Ｐゴシック" pitchFamily="-111" charset="-128"/>
              </a:rPr>
              <a:t>a,n</a:t>
            </a:r>
            <a:r>
              <a:rPr lang="en-US" sz="1200" kern="1200" dirty="0" smtClean="0">
                <a:solidFill>
                  <a:schemeClr val="tx1"/>
                </a:solidFill>
                <a:effectLst/>
                <a:latin typeface="Times New Roman" charset="0"/>
                <a:ea typeface="ＭＳ Ｐゴシック" pitchFamily="-111" charset="-128"/>
                <a:cs typeface="ＭＳ Ｐゴシック" pitchFamily="-111" charset="-128"/>
              </a:rPr>
              <a:t>, Courtney N. Baker b, Michael </a:t>
            </a:r>
            <a:r>
              <a:rPr lang="en-US" sz="1200" kern="1200" dirty="0" err="1" smtClean="0">
                <a:solidFill>
                  <a:schemeClr val="tx1"/>
                </a:solidFill>
                <a:effectLst/>
                <a:latin typeface="Times New Roman" charset="0"/>
                <a:ea typeface="ＭＳ Ｐゴシック" pitchFamily="-111" charset="-128"/>
                <a:cs typeface="ＭＳ Ｐゴシック" pitchFamily="-111" charset="-128"/>
              </a:rPr>
              <a:t>Hoerger</a:t>
            </a:r>
            <a:r>
              <a:rPr lang="en-US" sz="1200" kern="1200" dirty="0" smtClean="0">
                <a:solidFill>
                  <a:schemeClr val="tx1"/>
                </a:solidFill>
                <a:effectLst/>
                <a:latin typeface="Times New Roman" charset="0"/>
                <a:ea typeface="ＭＳ Ｐゴシック" pitchFamily="-111" charset="-128"/>
                <a:cs typeface="ＭＳ Ｐゴシック" pitchFamily="-111" charset="-128"/>
              </a:rPr>
              <a:t> c, George F. Ronan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de-DE" sz="1200" kern="1200" dirty="0" smtClean="0">
              <a:solidFill>
                <a:schemeClr val="tx1"/>
              </a:solidFill>
              <a:effectLst/>
              <a:latin typeface="Times New Roman" charset="0"/>
              <a:ea typeface="ＭＳ Ｐゴシック" pitchFamily="-111" charset="-128"/>
              <a:cs typeface="ＭＳ Ｐゴシック" pitchFamily="-111" charset="-128"/>
            </a:endParaRPr>
          </a:p>
          <a:p>
            <a:endParaRPr lang="en-US" dirty="0"/>
          </a:p>
        </p:txBody>
      </p:sp>
      <p:sp>
        <p:nvSpPr>
          <p:cNvPr id="4" name="Slide Number Placeholder 3"/>
          <p:cNvSpPr>
            <a:spLocks noGrp="1"/>
          </p:cNvSpPr>
          <p:nvPr>
            <p:ph type="sldNum" sz="quarter" idx="10"/>
          </p:nvPr>
        </p:nvSpPr>
        <p:spPr/>
        <p:txBody>
          <a:bodyPr/>
          <a:lstStyle/>
          <a:p>
            <a:pPr>
              <a:defRPr/>
            </a:pPr>
            <a:fld id="{A5026FC4-B081-5848-9CD0-1F1681CA46F8}" type="slidenum">
              <a:rPr lang="de-DE" smtClean="0"/>
              <a:pPr>
                <a:defRPr/>
              </a:pPr>
              <a:t>10</a:t>
            </a:fld>
            <a:endParaRPr lang="de-DE"/>
          </a:p>
        </p:txBody>
      </p:sp>
    </p:spTree>
    <p:extLst>
      <p:ext uri="{BB962C8B-B14F-4D97-AF65-F5344CB8AC3E}">
        <p14:creationId xmlns:p14="http://schemas.microsoft.com/office/powerpoint/2010/main" val="3495186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EA9F7368-A270-F940-B9D2-FFBCE9A0A305}" type="slidenum">
              <a:rPr lang="de-DE" sz="1200"/>
              <a:pPr/>
              <a:t>11</a:t>
            </a:fld>
            <a:endParaRPr lang="de-DE" sz="1200"/>
          </a:p>
        </p:txBody>
      </p:sp>
      <p:sp>
        <p:nvSpPr>
          <p:cNvPr id="22530" name="Rectangle 2"/>
          <p:cNvSpPr>
            <a:spLocks noGrp="1" noRot="1" noChangeAspect="1" noChangeArrowheads="1" noTextEdit="1"/>
          </p:cNvSpPr>
          <p:nvPr>
            <p:ph type="sldImg"/>
          </p:nvPr>
        </p:nvSpPr>
        <p:spPr>
          <a:xfrm>
            <a:off x="863600" y="763588"/>
            <a:ext cx="4976813" cy="3732212"/>
          </a:xfrm>
          <a:ln/>
        </p:spPr>
      </p:sp>
      <p:sp>
        <p:nvSpPr>
          <p:cNvPr id="22531" name="Rectangle 3"/>
          <p:cNvSpPr>
            <a:spLocks noGrp="1" noChangeArrowheads="1"/>
          </p:cNvSpPr>
          <p:nvPr>
            <p:ph type="body" idx="1"/>
          </p:nvPr>
        </p:nvSpPr>
        <p:spPr>
          <a:xfrm>
            <a:off x="914400" y="4724400"/>
            <a:ext cx="4876800" cy="4495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1499583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de-DE" dirty="0" smtClean="0"/>
          </a:p>
        </p:txBody>
      </p:sp>
      <p:sp>
        <p:nvSpPr>
          <p:cNvPr id="4" name="Foliennummernplatzhalter 3"/>
          <p:cNvSpPr>
            <a:spLocks noGrp="1"/>
          </p:cNvSpPr>
          <p:nvPr>
            <p:ph type="sldNum" sz="quarter" idx="10"/>
          </p:nvPr>
        </p:nvSpPr>
        <p:spPr/>
        <p:txBody>
          <a:bodyPr/>
          <a:lstStyle/>
          <a:p>
            <a:pPr>
              <a:defRPr/>
            </a:pPr>
            <a:fld id="{A5026FC4-B081-5848-9CD0-1F1681CA46F8}" type="slidenum">
              <a:rPr lang="de-DE" smtClean="0"/>
              <a:pPr>
                <a:defRPr/>
              </a:pPr>
              <a:t>12</a:t>
            </a:fld>
            <a:endParaRPr lang="de-DE"/>
          </a:p>
        </p:txBody>
      </p:sp>
    </p:spTree>
    <p:extLst>
      <p:ext uri="{BB962C8B-B14F-4D97-AF65-F5344CB8AC3E}">
        <p14:creationId xmlns:p14="http://schemas.microsoft.com/office/powerpoint/2010/main" val="3349424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7" name="Gleichschenkliges Dreieck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el 7"/>
          <p:cNvSpPr>
            <a:spLocks noGrp="1"/>
          </p:cNvSpPr>
          <p:nvPr>
            <p:ph type="ctrTitle"/>
          </p:nvPr>
        </p:nvSpPr>
        <p:spPr>
          <a:xfrm>
            <a:off x="540544" y="776288"/>
            <a:ext cx="8062912" cy="1470025"/>
          </a:xfrm>
        </p:spPr>
        <p:txBody>
          <a:bodyPr anchor="b">
            <a:normAutofit/>
          </a:bodyPr>
          <a:lstStyle>
            <a:lvl1pPr algn="r">
              <a:defRPr sz="4400"/>
            </a:lvl1pPr>
          </a:lstStyle>
          <a:p>
            <a:r>
              <a:rPr kumimoji="0" lang="de-DE" smtClean="0"/>
              <a:t>Titelmasterformat durch Klicken bearbeiten</a:t>
            </a:r>
            <a:endParaRPr kumimoji="0" lang="en-US"/>
          </a:p>
        </p:txBody>
      </p:sp>
      <p:sp>
        <p:nvSpPr>
          <p:cNvPr id="9" name="Untertitel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smtClean="0"/>
              <a:t>Formatvorlage des Untertitelmasters durch Klicken bearbeiten</a:t>
            </a:r>
            <a:endParaRPr kumimoji="0" lang="en-US"/>
          </a:p>
        </p:txBody>
      </p:sp>
      <p:sp>
        <p:nvSpPr>
          <p:cNvPr id="28" name="Datumsplatzhalter 27"/>
          <p:cNvSpPr>
            <a:spLocks noGrp="1"/>
          </p:cNvSpPr>
          <p:nvPr>
            <p:ph type="dt" sz="half" idx="10"/>
          </p:nvPr>
        </p:nvSpPr>
        <p:spPr>
          <a:xfrm>
            <a:off x="1371600" y="6012656"/>
            <a:ext cx="5791200" cy="365125"/>
          </a:xfrm>
        </p:spPr>
        <p:txBody>
          <a:bodyPr tIns="0" bIns="0" anchor="t"/>
          <a:lstStyle>
            <a:lvl1pPr algn="r">
              <a:defRPr sz="1000"/>
            </a:lvl1pPr>
          </a:lstStyle>
          <a:p>
            <a:pPr>
              <a:defRPr/>
            </a:pPr>
            <a:endParaRPr lang="en-US"/>
          </a:p>
        </p:txBody>
      </p:sp>
      <p:sp>
        <p:nvSpPr>
          <p:cNvPr id="17" name="Fußzeilenplatzhalter 16"/>
          <p:cNvSpPr>
            <a:spLocks noGrp="1"/>
          </p:cNvSpPr>
          <p:nvPr>
            <p:ph type="ftr" sz="quarter" idx="11"/>
          </p:nvPr>
        </p:nvSpPr>
        <p:spPr>
          <a:xfrm>
            <a:off x="1371600" y="5650704"/>
            <a:ext cx="5791200" cy="365125"/>
          </a:xfrm>
        </p:spPr>
        <p:txBody>
          <a:bodyPr tIns="0" bIns="0" anchor="b"/>
          <a:lstStyle>
            <a:lvl1pPr algn="r">
              <a:defRPr sz="1100"/>
            </a:lvl1pPr>
          </a:lstStyle>
          <a:p>
            <a:pPr>
              <a:defRPr/>
            </a:pPr>
            <a:endParaRPr lang="en-US"/>
          </a:p>
        </p:txBody>
      </p:sp>
      <p:sp>
        <p:nvSpPr>
          <p:cNvPr id="29" name="Foliennummernplatzhalt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pPr>
              <a:defRPr/>
            </a:pPr>
            <a:fld id="{98938002-DCDB-2C43-BFEB-0328571A00C4}" type="slidenum">
              <a:rPr lang="de-DE" smtClean="0"/>
              <a:pPr>
                <a:defRPr/>
              </a:pPr>
              <a:t>‹#›</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pPr>
              <a:defRPr/>
            </a:pPr>
            <a:endParaRPr lang="en-US"/>
          </a:p>
        </p:txBody>
      </p:sp>
      <p:sp>
        <p:nvSpPr>
          <p:cNvPr id="5" name="Fußzeilenplatzhalter 4"/>
          <p:cNvSpPr>
            <a:spLocks noGrp="1"/>
          </p:cNvSpPr>
          <p:nvPr>
            <p:ph type="ftr" sz="quarter" idx="11"/>
          </p:nvPr>
        </p:nvSpPr>
        <p:spPr/>
        <p:txBody>
          <a:bodyPr/>
          <a:lstStyle/>
          <a:p>
            <a:pPr>
              <a:defRPr/>
            </a:pPr>
            <a:endParaRPr lang="en-US"/>
          </a:p>
        </p:txBody>
      </p:sp>
      <p:sp>
        <p:nvSpPr>
          <p:cNvPr id="6" name="Foliennummernplatzhalter 5"/>
          <p:cNvSpPr>
            <a:spLocks noGrp="1"/>
          </p:cNvSpPr>
          <p:nvPr>
            <p:ph type="sldNum" sz="quarter" idx="12"/>
          </p:nvPr>
        </p:nvSpPr>
        <p:spPr/>
        <p:txBody>
          <a:bodyPr/>
          <a:lstStyle/>
          <a:p>
            <a:pPr>
              <a:defRPr/>
            </a:pPr>
            <a:fld id="{46E43E59-8D74-A34D-A610-B035E991E317}" type="slidenum">
              <a:rPr lang="de-DE" smtClean="0"/>
              <a:pPr>
                <a:defRPr/>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81800" y="381000"/>
            <a:ext cx="1905000" cy="5486400"/>
          </a:xfrm>
        </p:spPr>
        <p:txBody>
          <a:bodyPr vert="eaVer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381000"/>
            <a:ext cx="6248400" cy="5486400"/>
          </a:xfrm>
        </p:spPr>
        <p:txBody>
          <a:bodyPr vert="eaVer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pPr>
              <a:defRPr/>
            </a:pPr>
            <a:endParaRPr lang="en-US"/>
          </a:p>
        </p:txBody>
      </p:sp>
      <p:sp>
        <p:nvSpPr>
          <p:cNvPr id="5" name="Fußzeilenplatzhalter 4"/>
          <p:cNvSpPr>
            <a:spLocks noGrp="1"/>
          </p:cNvSpPr>
          <p:nvPr>
            <p:ph type="ftr" sz="quarter" idx="11"/>
          </p:nvPr>
        </p:nvSpPr>
        <p:spPr/>
        <p:txBody>
          <a:bodyPr/>
          <a:lstStyle/>
          <a:p>
            <a:pPr>
              <a:defRPr/>
            </a:pPr>
            <a:endParaRPr lang="en-US"/>
          </a:p>
        </p:txBody>
      </p:sp>
      <p:sp>
        <p:nvSpPr>
          <p:cNvPr id="6" name="Foliennummernplatzhalter 5"/>
          <p:cNvSpPr>
            <a:spLocks noGrp="1"/>
          </p:cNvSpPr>
          <p:nvPr>
            <p:ph type="sldNum" sz="quarter" idx="12"/>
          </p:nvPr>
        </p:nvSpPr>
        <p:spPr/>
        <p:txBody>
          <a:bodyPr/>
          <a:lstStyle/>
          <a:p>
            <a:pPr>
              <a:defRPr/>
            </a:pPr>
            <a:fld id="{BCEA92E8-C31A-0249-A518-C47020503895}" type="slidenum">
              <a:rPr lang="de-DE" smtClean="0"/>
              <a:pPr>
                <a:defRPr/>
              </a:pPr>
              <a:t>‹#›</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495800"/>
          </a:xfrm>
        </p:spPr>
        <p:txBody>
          <a:bodyPr rtlCol="0">
            <a:normAutofit/>
          </a:bodyPr>
          <a:lstStyle/>
          <a:p>
            <a:pPr lvl="0"/>
            <a:endParaRPr lang="en-US" noProof="0" smtClean="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B8C9ED8-7207-4B5D-BF7B-0AB3C244E41D}" type="slidenum">
              <a:rPr lang="en-US"/>
              <a:pPr>
                <a:defRPr/>
              </a:pPr>
              <a:t>‹#›</a:t>
            </a:fld>
            <a:endParaRPr lang="en-US"/>
          </a:p>
        </p:txBody>
      </p:sp>
    </p:spTree>
    <p:extLst>
      <p:ext uri="{BB962C8B-B14F-4D97-AF65-F5344CB8AC3E}">
        <p14:creationId xmlns:p14="http://schemas.microsoft.com/office/powerpoint/2010/main" val="1733923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67494"/>
            <a:ext cx="8229600" cy="1399032"/>
          </a:xfrm>
        </p:spPr>
        <p:txBody>
          <a:bodyPr/>
          <a:lstStyle/>
          <a:p>
            <a:r>
              <a:rPr kumimoji="0" lang="de-DE" smtClean="0"/>
              <a:t>Titelmasterformat durch Klicken bearbeiten</a:t>
            </a:r>
            <a:endParaRPr kumimoji="0" lang="en-US"/>
          </a:p>
        </p:txBody>
      </p:sp>
      <p:sp>
        <p:nvSpPr>
          <p:cNvPr id="3" name="Inhaltsplatzhalter 2"/>
          <p:cNvSpPr>
            <a:spLocks noGrp="1"/>
          </p:cNvSpPr>
          <p:nvPr>
            <p:ph idx="1"/>
          </p:nvPr>
        </p:nvSpPr>
        <p:spPr>
          <a:xfrm>
            <a:off x="457200" y="1882808"/>
            <a:ext cx="8229600" cy="4572000"/>
          </a:xfrm>
        </p:spPr>
        <p:txBody>
          <a:body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a:xfrm>
            <a:off x="4791456" y="6480048"/>
            <a:ext cx="2133600" cy="301752"/>
          </a:xfrm>
        </p:spPr>
        <p:txBody>
          <a:bodyPr/>
          <a:lstStyle/>
          <a:p>
            <a:pPr>
              <a:defRPr/>
            </a:pPr>
            <a:endParaRPr lang="en-US"/>
          </a:p>
        </p:txBody>
      </p:sp>
      <p:sp>
        <p:nvSpPr>
          <p:cNvPr id="5" name="Fußzeilenplatzhalter 4"/>
          <p:cNvSpPr>
            <a:spLocks noGrp="1"/>
          </p:cNvSpPr>
          <p:nvPr>
            <p:ph type="ftr" sz="quarter" idx="11"/>
          </p:nvPr>
        </p:nvSpPr>
        <p:spPr>
          <a:xfrm>
            <a:off x="457200" y="6480969"/>
            <a:ext cx="4260056" cy="300831"/>
          </a:xfrm>
        </p:spPr>
        <p:txBody>
          <a:bodyPr/>
          <a:lstStyle/>
          <a:p>
            <a:pPr>
              <a:defRPr/>
            </a:pPr>
            <a:endParaRPr lang="en-US"/>
          </a:p>
        </p:txBody>
      </p:sp>
      <p:sp>
        <p:nvSpPr>
          <p:cNvPr id="6" name="Foliennummernplatzhalter 5"/>
          <p:cNvSpPr>
            <a:spLocks noGrp="1"/>
          </p:cNvSpPr>
          <p:nvPr>
            <p:ph type="sldNum" sz="quarter" idx="12"/>
          </p:nvPr>
        </p:nvSpPr>
        <p:spPr/>
        <p:txBody>
          <a:bodyPr/>
          <a:lstStyle/>
          <a:p>
            <a:pPr>
              <a:defRPr/>
            </a:pPr>
            <a:fld id="{A3EAB236-CEAB-6649-9D65-5E397CFA00A0}" type="slidenum">
              <a:rPr lang="de-DE" smtClean="0"/>
              <a:pPr>
                <a:defRPr/>
              </a:pPr>
              <a:t>‹#›</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Ref idx="1002">
        <a:schemeClr val="bg1"/>
      </p:bgRef>
    </p:bg>
    <p:spTree>
      <p:nvGrpSpPr>
        <p:cNvPr id="1" name=""/>
        <p:cNvGrpSpPr/>
        <p:nvPr/>
      </p:nvGrpSpPr>
      <p:grpSpPr>
        <a:xfrm>
          <a:off x="0" y="0"/>
          <a:ext cx="0" cy="0"/>
          <a:chOff x="0" y="0"/>
          <a:chExt cx="0" cy="0"/>
        </a:xfrm>
      </p:grpSpPr>
      <p:sp>
        <p:nvSpPr>
          <p:cNvPr id="9" name="Rechtwinkliges Dreieck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Gleichschenkliges Dreieck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umsplatzhalter 3"/>
          <p:cNvSpPr>
            <a:spLocks noGrp="1"/>
          </p:cNvSpPr>
          <p:nvPr>
            <p:ph type="dt" sz="half" idx="10"/>
          </p:nvPr>
        </p:nvSpPr>
        <p:spPr>
          <a:xfrm>
            <a:off x="6955632" y="6477000"/>
            <a:ext cx="2133600" cy="304800"/>
          </a:xfrm>
        </p:spPr>
        <p:txBody>
          <a:bodyPr/>
          <a:lstStyle/>
          <a:p>
            <a:pPr>
              <a:defRPr/>
            </a:pPr>
            <a:endParaRPr lang="en-US"/>
          </a:p>
        </p:txBody>
      </p:sp>
      <p:sp>
        <p:nvSpPr>
          <p:cNvPr id="5" name="Fußzeilenplatzhalter 4"/>
          <p:cNvSpPr>
            <a:spLocks noGrp="1"/>
          </p:cNvSpPr>
          <p:nvPr>
            <p:ph type="ftr" sz="quarter" idx="11"/>
          </p:nvPr>
        </p:nvSpPr>
        <p:spPr>
          <a:xfrm>
            <a:off x="2619376" y="6480969"/>
            <a:ext cx="4260056" cy="300831"/>
          </a:xfrm>
        </p:spPr>
        <p:txBody>
          <a:bodyPr/>
          <a:lstStyle/>
          <a:p>
            <a:pPr>
              <a:defRPr/>
            </a:pPr>
            <a:endParaRPr lang="en-US"/>
          </a:p>
        </p:txBody>
      </p:sp>
      <p:sp>
        <p:nvSpPr>
          <p:cNvPr id="6" name="Foliennummernplatzhalter 5"/>
          <p:cNvSpPr>
            <a:spLocks noGrp="1"/>
          </p:cNvSpPr>
          <p:nvPr>
            <p:ph type="sldNum" sz="quarter" idx="12"/>
          </p:nvPr>
        </p:nvSpPr>
        <p:spPr>
          <a:xfrm>
            <a:off x="8451056" y="809624"/>
            <a:ext cx="502920" cy="300831"/>
          </a:xfrm>
        </p:spPr>
        <p:txBody>
          <a:bodyPr/>
          <a:lstStyle/>
          <a:p>
            <a:pPr>
              <a:defRPr/>
            </a:pPr>
            <a:fld id="{F7161273-A2E0-3847-852D-71AB04BBF3A9}" type="slidenum">
              <a:rPr lang="de-DE" smtClean="0"/>
              <a:pPr>
                <a:defRPr/>
              </a:pPr>
              <a:t>‹#›</a:t>
            </a:fld>
            <a:endParaRPr lang="de-DE"/>
          </a:p>
        </p:txBody>
      </p:sp>
      <p:cxnSp>
        <p:nvCxnSpPr>
          <p:cNvPr id="11" name="Gerade Verbindung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Gerade Verbindung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el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smtClean="0"/>
              <a:t>Textmasterformat bearbeiten</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marL="0" algn="l">
              <a:defRPr/>
            </a:lvl1pPr>
          </a:lstStyle>
          <a:p>
            <a:r>
              <a:rPr kumimoji="0" lang="de-DE" smtClean="0"/>
              <a:t>Titelmasterformat durch Klicken bearbeiten</a:t>
            </a:r>
            <a:endParaRPr kumimoji="0" lang="en-US"/>
          </a:p>
        </p:txBody>
      </p:sp>
      <p:sp>
        <p:nvSpPr>
          <p:cNvPr id="3" name="Inhaltsplatzhalt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a:xfrm>
            <a:off x="4791456" y="6480969"/>
            <a:ext cx="2133600" cy="301752"/>
          </a:xfrm>
        </p:spPr>
        <p:txBody>
          <a:bodyPr/>
          <a:lstStyle/>
          <a:p>
            <a:pPr>
              <a:defRPr/>
            </a:pPr>
            <a:endParaRPr lang="en-US"/>
          </a:p>
        </p:txBody>
      </p:sp>
      <p:sp>
        <p:nvSpPr>
          <p:cNvPr id="6" name="Fußzeilenplatzhalter 5"/>
          <p:cNvSpPr>
            <a:spLocks noGrp="1"/>
          </p:cNvSpPr>
          <p:nvPr>
            <p:ph type="ftr" sz="quarter" idx="11"/>
          </p:nvPr>
        </p:nvSpPr>
        <p:spPr>
          <a:xfrm>
            <a:off x="457200" y="6480969"/>
            <a:ext cx="4260056" cy="301752"/>
          </a:xfrm>
        </p:spPr>
        <p:txBody>
          <a:bodyPr/>
          <a:lstStyle/>
          <a:p>
            <a:pPr>
              <a:defRPr/>
            </a:pPr>
            <a:endParaRPr lang="en-US"/>
          </a:p>
        </p:txBody>
      </p:sp>
      <p:sp>
        <p:nvSpPr>
          <p:cNvPr id="7" name="Foliennummernplatzhalter 6"/>
          <p:cNvSpPr>
            <a:spLocks noGrp="1"/>
          </p:cNvSpPr>
          <p:nvPr>
            <p:ph type="sldNum" sz="quarter" idx="12"/>
          </p:nvPr>
        </p:nvSpPr>
        <p:spPr>
          <a:xfrm>
            <a:off x="7589520" y="6480969"/>
            <a:ext cx="502920" cy="301752"/>
          </a:xfrm>
        </p:spPr>
        <p:txBody>
          <a:bodyPr/>
          <a:lstStyle/>
          <a:p>
            <a:pPr>
              <a:defRPr/>
            </a:pPr>
            <a:fld id="{46675B5F-8D0A-934C-86CD-F0438DA7497E}" type="slidenum">
              <a:rPr lang="de-DE" smtClean="0"/>
              <a:pPr>
                <a:defRPr/>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bg>
      <p:bgRef idx="1002">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 bearbeiten</a:t>
            </a:r>
          </a:p>
        </p:txBody>
      </p:sp>
      <p:sp>
        <p:nvSpPr>
          <p:cNvPr id="4" name="Textplatzhalt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 bearbeiten</a:t>
            </a:r>
          </a:p>
        </p:txBody>
      </p:sp>
      <p:sp>
        <p:nvSpPr>
          <p:cNvPr id="5" name="Inhaltsplatzhalt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6" name="Inhaltsplatzhalt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7" name="Datumsplatzhalter 6"/>
          <p:cNvSpPr>
            <a:spLocks noGrp="1"/>
          </p:cNvSpPr>
          <p:nvPr>
            <p:ph type="dt" sz="half" idx="10"/>
          </p:nvPr>
        </p:nvSpPr>
        <p:spPr>
          <a:xfrm>
            <a:off x="4791456" y="6480969"/>
            <a:ext cx="2130552" cy="301752"/>
          </a:xfrm>
        </p:spPr>
        <p:txBody>
          <a:bodyPr/>
          <a:lstStyle/>
          <a:p>
            <a:pPr>
              <a:defRPr/>
            </a:pPr>
            <a:endParaRPr lang="en-US"/>
          </a:p>
        </p:txBody>
      </p:sp>
      <p:sp>
        <p:nvSpPr>
          <p:cNvPr id="8" name="Fußzeilenplatzhalter 7"/>
          <p:cNvSpPr>
            <a:spLocks noGrp="1"/>
          </p:cNvSpPr>
          <p:nvPr>
            <p:ph type="ftr" sz="quarter" idx="11"/>
          </p:nvPr>
        </p:nvSpPr>
        <p:spPr>
          <a:xfrm>
            <a:off x="457200" y="6480969"/>
            <a:ext cx="4261104" cy="301752"/>
          </a:xfrm>
        </p:spPr>
        <p:txBody>
          <a:bodyPr/>
          <a:lstStyle/>
          <a:p>
            <a:pPr>
              <a:defRPr/>
            </a:pPr>
            <a:endParaRPr lang="en-US"/>
          </a:p>
        </p:txBody>
      </p:sp>
      <p:sp>
        <p:nvSpPr>
          <p:cNvPr id="9" name="Foliennummernplatzhalter 8"/>
          <p:cNvSpPr>
            <a:spLocks noGrp="1"/>
          </p:cNvSpPr>
          <p:nvPr>
            <p:ph type="sldNum" sz="quarter" idx="12"/>
          </p:nvPr>
        </p:nvSpPr>
        <p:spPr>
          <a:xfrm>
            <a:off x="7589520" y="6483096"/>
            <a:ext cx="502920" cy="301752"/>
          </a:xfrm>
        </p:spPr>
        <p:txBody>
          <a:bodyPr/>
          <a:lstStyle>
            <a:lvl1pPr algn="ctr">
              <a:defRPr/>
            </a:lvl1pPr>
          </a:lstStyle>
          <a:p>
            <a:pPr>
              <a:defRPr/>
            </a:pPr>
            <a:fld id="{29FC290B-0849-CD4C-8E6B-8B896AFE5110}" type="slidenum">
              <a:rPr lang="de-DE" smtClean="0"/>
              <a:pPr>
                <a:defRPr/>
              </a:pPr>
              <a:t>‹#›</a:t>
            </a:fld>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kumimoji="0" lang="de-DE" smtClean="0"/>
              <a:t>Titelmasterformat durch Klicken bearbeiten</a:t>
            </a:r>
            <a:endParaRPr kumimoji="0" lang="en-US"/>
          </a:p>
        </p:txBody>
      </p:sp>
      <p:sp>
        <p:nvSpPr>
          <p:cNvPr id="3" name="Datumsplatzhalter 2"/>
          <p:cNvSpPr>
            <a:spLocks noGrp="1"/>
          </p:cNvSpPr>
          <p:nvPr>
            <p:ph type="dt" sz="half" idx="10"/>
          </p:nvPr>
        </p:nvSpPr>
        <p:spPr/>
        <p:txBody>
          <a:bodyPr/>
          <a:lstStyle/>
          <a:p>
            <a:pPr>
              <a:defRPr/>
            </a:pPr>
            <a:endParaRPr lang="en-US"/>
          </a:p>
        </p:txBody>
      </p:sp>
      <p:sp>
        <p:nvSpPr>
          <p:cNvPr id="4" name="Fußzeilenplatzhalter 3"/>
          <p:cNvSpPr>
            <a:spLocks noGrp="1"/>
          </p:cNvSpPr>
          <p:nvPr>
            <p:ph type="ftr" sz="quarter" idx="11"/>
          </p:nvPr>
        </p:nvSpPr>
        <p:spPr/>
        <p:txBody>
          <a:bodyPr/>
          <a:lstStyle/>
          <a:p>
            <a:pPr>
              <a:defRPr/>
            </a:pPr>
            <a:endParaRPr lang="en-US"/>
          </a:p>
        </p:txBody>
      </p:sp>
      <p:sp>
        <p:nvSpPr>
          <p:cNvPr id="5" name="Foliennummernplatzhalter 4"/>
          <p:cNvSpPr>
            <a:spLocks noGrp="1"/>
          </p:cNvSpPr>
          <p:nvPr>
            <p:ph type="sldNum" sz="quarter" idx="12"/>
          </p:nvPr>
        </p:nvSpPr>
        <p:spPr/>
        <p:txBody>
          <a:bodyPr/>
          <a:lstStyle/>
          <a:p>
            <a:pPr>
              <a:defRPr/>
            </a:pPr>
            <a:fld id="{C4EB7C96-3370-2F43-A646-CEF17CE76566}" type="slidenum">
              <a:rPr lang="de-DE" smtClean="0"/>
              <a:pPr>
                <a:defRPr/>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791456" y="6480969"/>
            <a:ext cx="2133600" cy="301752"/>
          </a:xfrm>
        </p:spPr>
        <p:txBody>
          <a:bodyPr/>
          <a:lstStyle/>
          <a:p>
            <a:pPr>
              <a:defRPr/>
            </a:pPr>
            <a:endParaRPr lang="en-US"/>
          </a:p>
        </p:txBody>
      </p:sp>
      <p:sp>
        <p:nvSpPr>
          <p:cNvPr id="3" name="Fußzeilenplatzhalter 2"/>
          <p:cNvSpPr>
            <a:spLocks noGrp="1"/>
          </p:cNvSpPr>
          <p:nvPr>
            <p:ph type="ftr" sz="quarter" idx="11"/>
          </p:nvPr>
        </p:nvSpPr>
        <p:spPr>
          <a:xfrm>
            <a:off x="457200" y="6481890"/>
            <a:ext cx="4260056" cy="300831"/>
          </a:xfrm>
        </p:spPr>
        <p:txBody>
          <a:bodyPr/>
          <a:lstStyle/>
          <a:p>
            <a:pPr>
              <a:defRPr/>
            </a:pPr>
            <a:endParaRPr lang="en-US"/>
          </a:p>
        </p:txBody>
      </p:sp>
      <p:sp>
        <p:nvSpPr>
          <p:cNvPr id="4" name="Foliennummernplatzhalter 3"/>
          <p:cNvSpPr>
            <a:spLocks noGrp="1"/>
          </p:cNvSpPr>
          <p:nvPr>
            <p:ph type="sldNum" sz="quarter" idx="12"/>
          </p:nvPr>
        </p:nvSpPr>
        <p:spPr>
          <a:xfrm>
            <a:off x="7589520" y="6480969"/>
            <a:ext cx="502920" cy="301752"/>
          </a:xfrm>
        </p:spPr>
        <p:txBody>
          <a:bodyPr/>
          <a:lstStyle/>
          <a:p>
            <a:pPr>
              <a:defRPr/>
            </a:pPr>
            <a:fld id="{6224627D-631E-8A4B-9E9F-513E046A6915}" type="slidenum">
              <a:rPr lang="de-DE" smtClean="0"/>
              <a:pPr>
                <a:defRPr/>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bg>
      <p:bgRef idx="1002">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de-DE" smtClean="0"/>
              <a:t>Textmasterformat bearbeiten</a:t>
            </a:r>
          </a:p>
        </p:txBody>
      </p:sp>
      <p:sp>
        <p:nvSpPr>
          <p:cNvPr id="4" name="Inhaltsplatzhalt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a:xfrm>
            <a:off x="6278976" y="6556248"/>
            <a:ext cx="2133600" cy="301752"/>
          </a:xfrm>
        </p:spPr>
        <p:txBody>
          <a:bodyPr/>
          <a:lstStyle>
            <a:lvl1pPr>
              <a:defRPr sz="900"/>
            </a:lvl1pPr>
          </a:lstStyle>
          <a:p>
            <a:pPr>
              <a:defRPr/>
            </a:pPr>
            <a:endParaRPr lang="en-US"/>
          </a:p>
        </p:txBody>
      </p:sp>
      <p:sp>
        <p:nvSpPr>
          <p:cNvPr id="6" name="Fußzeilenplatzhalter 5"/>
          <p:cNvSpPr>
            <a:spLocks noGrp="1"/>
          </p:cNvSpPr>
          <p:nvPr>
            <p:ph type="ftr" sz="quarter" idx="11"/>
          </p:nvPr>
        </p:nvSpPr>
        <p:spPr>
          <a:xfrm>
            <a:off x="1135856" y="6556248"/>
            <a:ext cx="5143120" cy="301752"/>
          </a:xfrm>
        </p:spPr>
        <p:txBody>
          <a:bodyPr/>
          <a:lstStyle>
            <a:lvl1pPr>
              <a:defRPr sz="900"/>
            </a:lvl1pPr>
          </a:lstStyle>
          <a:p>
            <a:pPr>
              <a:defRPr/>
            </a:pPr>
            <a:endParaRPr lang="en-US"/>
          </a:p>
        </p:txBody>
      </p:sp>
      <p:sp>
        <p:nvSpPr>
          <p:cNvPr id="7" name="Foliennummernplatzhalter 6"/>
          <p:cNvSpPr>
            <a:spLocks noGrp="1"/>
          </p:cNvSpPr>
          <p:nvPr>
            <p:ph type="sldNum" sz="quarter" idx="12"/>
          </p:nvPr>
        </p:nvSpPr>
        <p:spPr>
          <a:xfrm>
            <a:off x="8410576" y="6556248"/>
            <a:ext cx="502920" cy="301752"/>
          </a:xfrm>
        </p:spPr>
        <p:txBody>
          <a:bodyPr/>
          <a:lstStyle>
            <a:lvl1pPr>
              <a:defRPr sz="900"/>
            </a:lvl1pPr>
          </a:lstStyle>
          <a:p>
            <a:pPr>
              <a:defRPr/>
            </a:pPr>
            <a:fld id="{F7161273-A2E0-3847-852D-71AB04BBF3A9}" type="slidenum">
              <a:rPr lang="de-DE" smtClean="0"/>
              <a:pPr>
                <a:defRPr/>
              </a:pPr>
              <a:t>‹#›</a:t>
            </a:fld>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bg>
      <p:bgRef idx="1002">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de-DE" smtClean="0"/>
              <a:t>Titelmasterformat durch Klicken bearbeiten</a:t>
            </a:r>
            <a:endParaRPr kumimoji="0" lang="en-US"/>
          </a:p>
        </p:txBody>
      </p:sp>
      <p:sp>
        <p:nvSpPr>
          <p:cNvPr id="3" name="Bildplatzhalt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de-DE" smtClean="0"/>
              <a:t>Bild durch Klicken auf Symbol hinzufügen</a:t>
            </a:r>
            <a:endParaRPr kumimoji="0" lang="en-US" dirty="0"/>
          </a:p>
        </p:txBody>
      </p:sp>
      <p:sp>
        <p:nvSpPr>
          <p:cNvPr id="4" name="Textplatzhalt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de-DE" smtClean="0"/>
              <a:t>Textmasterformat bearbeiten</a:t>
            </a:r>
          </a:p>
        </p:txBody>
      </p:sp>
      <p:sp>
        <p:nvSpPr>
          <p:cNvPr id="5" name="Datumsplatzhalter 4"/>
          <p:cNvSpPr>
            <a:spLocks noGrp="1"/>
          </p:cNvSpPr>
          <p:nvPr>
            <p:ph type="dt" sz="half" idx="10"/>
          </p:nvPr>
        </p:nvSpPr>
        <p:spPr>
          <a:xfrm>
            <a:off x="6108192" y="6556248"/>
            <a:ext cx="2103120" cy="301752"/>
          </a:xfrm>
        </p:spPr>
        <p:txBody>
          <a:bodyPr/>
          <a:lstStyle>
            <a:lvl1pPr>
              <a:defRPr sz="900"/>
            </a:lvl1pPr>
          </a:lstStyle>
          <a:p>
            <a:pPr>
              <a:defRPr/>
            </a:pPr>
            <a:endParaRPr lang="en-US"/>
          </a:p>
        </p:txBody>
      </p:sp>
      <p:sp>
        <p:nvSpPr>
          <p:cNvPr id="6" name="Fußzeilenplatzhalter 5"/>
          <p:cNvSpPr>
            <a:spLocks noGrp="1"/>
          </p:cNvSpPr>
          <p:nvPr>
            <p:ph type="ftr" sz="quarter" idx="11"/>
          </p:nvPr>
        </p:nvSpPr>
        <p:spPr>
          <a:xfrm>
            <a:off x="1170432" y="6557169"/>
            <a:ext cx="4948072" cy="301752"/>
          </a:xfrm>
        </p:spPr>
        <p:txBody>
          <a:bodyPr/>
          <a:lstStyle>
            <a:lvl1pPr>
              <a:defRPr sz="900"/>
            </a:lvl1pPr>
          </a:lstStyle>
          <a:p>
            <a:pPr>
              <a:defRPr/>
            </a:pPr>
            <a:endParaRPr lang="en-US"/>
          </a:p>
        </p:txBody>
      </p:sp>
      <p:sp>
        <p:nvSpPr>
          <p:cNvPr id="7" name="Foliennummernplatzhalter 6"/>
          <p:cNvSpPr>
            <a:spLocks noGrp="1"/>
          </p:cNvSpPr>
          <p:nvPr>
            <p:ph type="sldNum" sz="quarter" idx="12"/>
          </p:nvPr>
        </p:nvSpPr>
        <p:spPr>
          <a:xfrm>
            <a:off x="8217192" y="6556248"/>
            <a:ext cx="365760" cy="301752"/>
          </a:xfrm>
        </p:spPr>
        <p:txBody>
          <a:bodyPr/>
          <a:lstStyle>
            <a:lvl1pPr algn="ctr">
              <a:defRPr sz="900"/>
            </a:lvl1pPr>
          </a:lstStyle>
          <a:p>
            <a:pPr>
              <a:defRPr/>
            </a:pPr>
            <a:fld id="{F7161273-A2E0-3847-852D-71AB04BBF3A9}" type="slidenum">
              <a:rPr lang="de-DE" smtClean="0"/>
              <a:pPr>
                <a:defRPr/>
              </a:pPr>
              <a:t>‹#›</a:t>
            </a:fld>
            <a:endParaRPr lang="de-DE"/>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echtwinkliges Dreieck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Gerade Verbindung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Gerade Verbindung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elplatzhalter 21"/>
          <p:cNvSpPr>
            <a:spLocks noGrp="1"/>
          </p:cNvSpPr>
          <p:nvPr>
            <p:ph type="title"/>
          </p:nvPr>
        </p:nvSpPr>
        <p:spPr>
          <a:xfrm>
            <a:off x="457200" y="267494"/>
            <a:ext cx="8229600" cy="1399032"/>
          </a:xfrm>
          <a:prstGeom prst="rect">
            <a:avLst/>
          </a:prstGeom>
        </p:spPr>
        <p:txBody>
          <a:bodyPr vert="horz" anchor="ctr">
            <a:normAutofit/>
          </a:bodyPr>
          <a:lstStyle/>
          <a:p>
            <a:r>
              <a:rPr kumimoji="0" lang="de-DE" smtClean="0"/>
              <a:t>Titelmasterformat durch Klicken bearbeiten</a:t>
            </a:r>
            <a:endParaRPr kumimoji="0" lang="en-US"/>
          </a:p>
        </p:txBody>
      </p:sp>
      <p:sp>
        <p:nvSpPr>
          <p:cNvPr id="13" name="Textplatzhalt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de-DE" smtClean="0"/>
              <a:t>Textmasterformat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14" name="Datumsplatzhalt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pPr>
              <a:defRPr/>
            </a:pPr>
            <a:endParaRPr lang="en-US"/>
          </a:p>
        </p:txBody>
      </p:sp>
      <p:sp>
        <p:nvSpPr>
          <p:cNvPr id="3" name="Fußzeilenplatzhalt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pPr>
              <a:defRPr/>
            </a:pPr>
            <a:endParaRPr lang="en-US"/>
          </a:p>
        </p:txBody>
      </p:sp>
      <p:sp>
        <p:nvSpPr>
          <p:cNvPr id="23" name="Foliennummernplatzhalt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pPr>
              <a:defRPr/>
            </a:pPr>
            <a:fld id="{F7161273-A2E0-3847-852D-71AB04BBF3A9}" type="slidenum">
              <a:rPr lang="de-DE" smtClean="0"/>
              <a:pPr>
                <a:defRPr/>
              </a:pPr>
              <a:t>‹#›</a:t>
            </a:fld>
            <a:endParaRPr lang="de-DE"/>
          </a:p>
        </p:txBody>
      </p:sp>
    </p:spTree>
  </p:cSld>
  <p:clrMap bg1="dk1" tx1="lt1" bg2="dk2" tx2="lt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9"/>
          <p:cNvSpPr>
            <a:spLocks noChangeArrowheads="1"/>
          </p:cNvSpPr>
          <p:nvPr/>
        </p:nvSpPr>
        <p:spPr bwMode="auto">
          <a:xfrm>
            <a:off x="4211960" y="5737572"/>
            <a:ext cx="396044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0" rIns="0"/>
          <a:lstStyle/>
          <a:p>
            <a:pPr algn="ctr">
              <a:lnSpc>
                <a:spcPct val="140000"/>
              </a:lnSpc>
              <a:defRPr/>
            </a:pPr>
            <a:r>
              <a:rPr lang="de-DE" sz="1400" dirty="0" smtClean="0">
                <a:solidFill>
                  <a:srgbClr val="FFFF00"/>
                </a:solidFill>
                <a:latin typeface="Arial"/>
                <a:cs typeface="Arial"/>
              </a:rPr>
              <a:t>Dr. Maria Kensche</a:t>
            </a:r>
          </a:p>
          <a:p>
            <a:pPr algn="ctr">
              <a:lnSpc>
                <a:spcPct val="150000"/>
              </a:lnSpc>
              <a:defRPr/>
            </a:pPr>
            <a:r>
              <a:rPr lang="de-DE" sz="1000" dirty="0" smtClean="0">
                <a:solidFill>
                  <a:srgbClr val="FFFF00"/>
                </a:solidFill>
                <a:latin typeface="Arial"/>
                <a:cs typeface="Arial"/>
              </a:rPr>
              <a:t>EOS Klinik für Psychotherapie Münster</a:t>
            </a:r>
          </a:p>
          <a:p>
            <a:pPr algn="ctr">
              <a:lnSpc>
                <a:spcPct val="150000"/>
              </a:lnSpc>
              <a:defRPr/>
            </a:pPr>
            <a:r>
              <a:rPr lang="de-DE" sz="1000" dirty="0" smtClean="0">
                <a:solidFill>
                  <a:srgbClr val="FFFF00"/>
                </a:solidFill>
                <a:latin typeface="Arial"/>
                <a:cs typeface="Arial"/>
              </a:rPr>
              <a:t>m. kensche@alexianer.de</a:t>
            </a:r>
            <a:endParaRPr lang="de-DE" sz="1000" dirty="0">
              <a:solidFill>
                <a:srgbClr val="FFFF00"/>
              </a:solidFill>
              <a:latin typeface="Arial"/>
              <a:cs typeface="Arial"/>
            </a:endParaRPr>
          </a:p>
        </p:txBody>
      </p:sp>
      <p:pic>
        <p:nvPicPr>
          <p:cNvPr id="6" name="Picture 5"/>
          <p:cNvPicPr>
            <a:picLocks noChangeAspect="1"/>
          </p:cNvPicPr>
          <p:nvPr/>
        </p:nvPicPr>
        <p:blipFill>
          <a:blip r:embed="rId2"/>
          <a:stretch>
            <a:fillRect/>
          </a:stretch>
        </p:blipFill>
        <p:spPr>
          <a:xfrm>
            <a:off x="179512" y="6165304"/>
            <a:ext cx="1368152" cy="581770"/>
          </a:xfrm>
          <a:prstGeom prst="rect">
            <a:avLst/>
          </a:prstGeom>
        </p:spPr>
      </p:pic>
      <p:sp>
        <p:nvSpPr>
          <p:cNvPr id="7" name="Rectangle 6"/>
          <p:cNvSpPr/>
          <p:nvPr/>
        </p:nvSpPr>
        <p:spPr>
          <a:xfrm>
            <a:off x="179512" y="116632"/>
            <a:ext cx="8712968" cy="5835443"/>
          </a:xfrm>
          <a:prstGeom prst="rect">
            <a:avLst/>
          </a:prstGeom>
        </p:spPr>
        <p:txBody>
          <a:bodyPr wrap="square">
            <a:spAutoFit/>
          </a:bodyPr>
          <a:lstStyle/>
          <a:p>
            <a:pPr marL="64008" algn="ctr" eaLnBrk="1" hangingPunct="1">
              <a:lnSpc>
                <a:spcPct val="130000"/>
              </a:lnSpc>
              <a:spcBef>
                <a:spcPct val="20000"/>
              </a:spcBef>
              <a:buClr>
                <a:schemeClr val="accent1"/>
              </a:buClr>
              <a:buSzPct val="80000"/>
            </a:pPr>
            <a:r>
              <a:rPr 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rPr>
              <a:t>Personality Disorders</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ndParaRPr>
          </a:p>
          <a:p>
            <a:pPr marL="64008" algn="ctr" eaLnBrk="1" hangingPunct="1">
              <a:lnSpc>
                <a:spcPct val="130000"/>
              </a:lnSpc>
              <a:spcBef>
                <a:spcPct val="20000"/>
              </a:spcBef>
              <a:buClr>
                <a:schemeClr val="accent1"/>
              </a:buClr>
              <a:buSzPct val="80000"/>
            </a:pPr>
            <a: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rPr>
              <a:t>a</a:t>
            </a:r>
            <a:r>
              <a:rPr 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rPr>
              <a:t>nd </a:t>
            </a:r>
            <a: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rPr>
              <a:t>Comorbid Substance Addiction: </a:t>
            </a:r>
          </a:p>
          <a:p>
            <a:pPr marL="64008" algn="ctr" eaLnBrk="1" hangingPunct="1">
              <a:lnSpc>
                <a:spcPct val="130000"/>
              </a:lnSpc>
              <a:spcBef>
                <a:spcPct val="20000"/>
              </a:spcBef>
              <a:buClr>
                <a:schemeClr val="accent1"/>
              </a:buClr>
              <a:buSzPct val="80000"/>
            </a:pPr>
            <a: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rPr>
              <a:t>Treatment Approaches Suggested by ACT</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rPr>
              <a:t> </a:t>
            </a:r>
          </a:p>
          <a:p>
            <a:pPr marL="64008" algn="ctr" eaLnBrk="1" hangingPunct="1">
              <a:lnSpc>
                <a:spcPct val="130000"/>
              </a:lnSpc>
              <a:spcBef>
                <a:spcPct val="20000"/>
              </a:spcBef>
              <a:buClr>
                <a:schemeClr val="accent1"/>
              </a:buClr>
              <a:buSzPct val="80000"/>
            </a:pPr>
            <a:endParaRPr lang="de-DE"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ndParaRP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6021288"/>
            <a:ext cx="1083939" cy="6799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p:cNvPicPr>
            <a:picLocks noChangeAspect="1"/>
          </p:cNvPicPr>
          <p:nvPr/>
        </p:nvPicPr>
        <p:blipFill>
          <a:blip r:embed="rId4"/>
          <a:stretch>
            <a:fillRect/>
          </a:stretch>
        </p:blipFill>
        <p:spPr>
          <a:xfrm>
            <a:off x="1979712" y="6165304"/>
            <a:ext cx="1154346" cy="576064"/>
          </a:xfrm>
          <a:prstGeom prst="rect">
            <a:avLst/>
          </a:prstGeom>
        </p:spPr>
      </p:pic>
    </p:spTree>
    <p:extLst>
      <p:ext uri="{BB962C8B-B14F-4D97-AF65-F5344CB8AC3E}">
        <p14:creationId xmlns:p14="http://schemas.microsoft.com/office/powerpoint/2010/main" val="21079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Box 3"/>
          <p:cNvSpPr txBox="1">
            <a:spLocks noChangeArrowheads="1"/>
          </p:cNvSpPr>
          <p:nvPr/>
        </p:nvSpPr>
        <p:spPr bwMode="auto">
          <a:xfrm>
            <a:off x="539552" y="1556792"/>
            <a:ext cx="8267700" cy="4659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5750" indent="-285750">
              <a:defRPr>
                <a:solidFill>
                  <a:schemeClr val="tx1"/>
                </a:solidFill>
                <a:latin typeface="Trebuchet MS" charset="0"/>
                <a:ea typeface="ＭＳ Ｐゴシック" charset="0"/>
                <a:cs typeface="ＭＳ Ｐゴシック" charset="0"/>
              </a:defRPr>
            </a:lvl1pPr>
            <a:lvl2pPr marL="742950" indent="-285750">
              <a:defRPr>
                <a:solidFill>
                  <a:schemeClr val="tx1"/>
                </a:solidFill>
                <a:latin typeface="Trebuchet MS" charset="0"/>
                <a:ea typeface="ＭＳ Ｐゴシック" charset="0"/>
              </a:defRPr>
            </a:lvl2pPr>
            <a:lvl3pPr marL="1143000" indent="-228600">
              <a:defRPr>
                <a:solidFill>
                  <a:schemeClr val="tx1"/>
                </a:solidFill>
                <a:latin typeface="Trebuchet MS" charset="0"/>
                <a:ea typeface="ＭＳ Ｐゴシック" charset="0"/>
              </a:defRPr>
            </a:lvl3pPr>
            <a:lvl4pPr marL="1600200" indent="-228600">
              <a:defRPr>
                <a:solidFill>
                  <a:schemeClr val="tx1"/>
                </a:solidFill>
                <a:latin typeface="Trebuchet MS" charset="0"/>
                <a:ea typeface="ＭＳ Ｐゴシック" charset="0"/>
              </a:defRPr>
            </a:lvl4pPr>
            <a:lvl5pPr marL="2057400" indent="-228600">
              <a:defRPr>
                <a:solidFill>
                  <a:schemeClr val="tx1"/>
                </a:solidFill>
                <a:latin typeface="Trebuchet MS" charset="0"/>
                <a:ea typeface="ＭＳ Ｐゴシック" charset="0"/>
              </a:defRPr>
            </a:lvl5pPr>
            <a:lvl6pPr marL="2514600" indent="-228600" fontAlgn="base">
              <a:spcBef>
                <a:spcPct val="0"/>
              </a:spcBef>
              <a:spcAft>
                <a:spcPct val="0"/>
              </a:spcAft>
              <a:defRPr>
                <a:solidFill>
                  <a:schemeClr val="tx1"/>
                </a:solidFill>
                <a:latin typeface="Trebuchet MS" charset="0"/>
                <a:ea typeface="ＭＳ Ｐゴシック" charset="0"/>
              </a:defRPr>
            </a:lvl6pPr>
            <a:lvl7pPr marL="2971800" indent="-228600" fontAlgn="base">
              <a:spcBef>
                <a:spcPct val="0"/>
              </a:spcBef>
              <a:spcAft>
                <a:spcPct val="0"/>
              </a:spcAft>
              <a:defRPr>
                <a:solidFill>
                  <a:schemeClr val="tx1"/>
                </a:solidFill>
                <a:latin typeface="Trebuchet MS" charset="0"/>
                <a:ea typeface="ＭＳ Ｐゴシック" charset="0"/>
              </a:defRPr>
            </a:lvl7pPr>
            <a:lvl8pPr marL="3429000" indent="-228600" fontAlgn="base">
              <a:spcBef>
                <a:spcPct val="0"/>
              </a:spcBef>
              <a:spcAft>
                <a:spcPct val="0"/>
              </a:spcAft>
              <a:defRPr>
                <a:solidFill>
                  <a:schemeClr val="tx1"/>
                </a:solidFill>
                <a:latin typeface="Trebuchet MS" charset="0"/>
                <a:ea typeface="ＭＳ Ｐゴシック" charset="0"/>
              </a:defRPr>
            </a:lvl8pPr>
            <a:lvl9pPr marL="3886200" indent="-228600" fontAlgn="base">
              <a:spcBef>
                <a:spcPct val="0"/>
              </a:spcBef>
              <a:spcAft>
                <a:spcPct val="0"/>
              </a:spcAft>
              <a:defRPr>
                <a:solidFill>
                  <a:schemeClr val="tx1"/>
                </a:solidFill>
                <a:latin typeface="Trebuchet MS" charset="0"/>
                <a:ea typeface="ＭＳ Ｐゴシック" charset="0"/>
              </a:defRPr>
            </a:lvl9pPr>
          </a:lstStyle>
          <a:p>
            <a:pPr marL="342900" lvl="1" indent="-342900" algn="just">
              <a:lnSpc>
                <a:spcPct val="120000"/>
              </a:lnSpc>
              <a:buFont typeface="Arial"/>
              <a:buChar char="•"/>
            </a:pPr>
            <a:r>
              <a:rPr lang="de-DE" sz="1400" dirty="0" smtClean="0"/>
              <a:t>„</a:t>
            </a:r>
            <a:r>
              <a:rPr lang="en-US" sz="3200" dirty="0">
                <a:effectLst>
                  <a:outerShdw blurRad="38100" dist="38100" dir="2700000" algn="tl">
                    <a:srgbClr val="000000"/>
                  </a:outerShdw>
                </a:effectLst>
                <a:latin typeface="Arial"/>
                <a:cs typeface="Arial"/>
              </a:rPr>
              <a:t>Experiential avoidance is the tendency to attempt to alter the form, frequency, or situational sensitivity of historically produced negative private experience (emotions, thoughts, bodily sensations) even when attempts to do so cause psychological and behavioral harm.”</a:t>
            </a:r>
            <a:r>
              <a:rPr lang="de-DE" sz="3200" dirty="0">
                <a:effectLst>
                  <a:outerShdw blurRad="38100" dist="38100" dir="2700000" algn="tl">
                    <a:srgbClr val="000000"/>
                  </a:outerShdw>
                </a:effectLst>
                <a:latin typeface="Arial"/>
                <a:cs typeface="Arial"/>
              </a:rPr>
              <a:t> </a:t>
            </a:r>
          </a:p>
          <a:p>
            <a:pPr marL="0" indent="0"/>
            <a:endParaRPr lang="en-US" sz="2800" dirty="0"/>
          </a:p>
        </p:txBody>
      </p:sp>
      <p:sp>
        <p:nvSpPr>
          <p:cNvPr id="5" name="Rubrik 1"/>
          <p:cNvSpPr txBox="1">
            <a:spLocks/>
          </p:cNvSpPr>
          <p:nvPr/>
        </p:nvSpPr>
        <p:spPr>
          <a:xfrm>
            <a:off x="236244" y="394086"/>
            <a:ext cx="8590256" cy="1143000"/>
          </a:xfrm>
          <a:prstGeom prst="rect">
            <a:avLst/>
          </a:prstGeom>
          <a:effectLst/>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4008" indent="0" algn="ctr">
              <a:lnSpc>
                <a:spcPct val="130000"/>
              </a:lnSpc>
              <a:spcBef>
                <a:spcPct val="20000"/>
              </a:spcBef>
              <a:buClr>
                <a:schemeClr val="accent1"/>
              </a:buClr>
              <a:buSzPct val="80000"/>
              <a:buFont typeface="Georgia" pitchFamily="18" charset="0"/>
              <a:buNone/>
              <a:defRPr/>
            </a:pPr>
            <a:r>
              <a:rPr lang="sv-SE" sz="3600"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a typeface="ＭＳ Ｐゴシック" charset="0"/>
                <a:cs typeface="ＭＳ Ｐゴシック" charset="0"/>
              </a:rPr>
              <a:t>Experiential</a:t>
            </a:r>
            <a:r>
              <a:rPr lang="sv-SE" sz="3600"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a typeface="ＭＳ Ｐゴシック" charset="0"/>
                <a:cs typeface="ＭＳ Ｐゴシック" charset="0"/>
              </a:rPr>
              <a:t> </a:t>
            </a:r>
            <a:r>
              <a:rPr lang="sv-SE" sz="3600"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a typeface="ＭＳ Ｐゴシック" charset="0"/>
                <a:cs typeface="ＭＳ Ｐゴシック" charset="0"/>
              </a:rPr>
              <a:t>Avoidance</a:t>
            </a:r>
            <a:endParaRPr lang="sv-SE" sz="3600"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a typeface="ＭＳ Ｐゴシック" charset="0"/>
              <a:cs typeface="ＭＳ Ｐゴシック" charset="0"/>
            </a:endParaRPr>
          </a:p>
        </p:txBody>
      </p:sp>
      <p:sp>
        <p:nvSpPr>
          <p:cNvPr id="2" name="TextBox 1"/>
          <p:cNvSpPr txBox="1"/>
          <p:nvPr/>
        </p:nvSpPr>
        <p:spPr>
          <a:xfrm>
            <a:off x="251520" y="6309320"/>
            <a:ext cx="8892480" cy="369332"/>
          </a:xfrm>
          <a:prstGeom prst="rect">
            <a:avLst/>
          </a:prstGeom>
          <a:noFill/>
        </p:spPr>
        <p:txBody>
          <a:bodyPr wrap="square" rtlCol="0">
            <a:spAutoFit/>
          </a:bodyPr>
          <a:lstStyle/>
          <a:p>
            <a:r>
              <a:rPr lang="en-US" sz="900" dirty="0" err="1" smtClean="0">
                <a:latin typeface="Arial"/>
                <a:cs typeface="Arial"/>
              </a:rPr>
              <a:t>Gerhart</a:t>
            </a:r>
            <a:r>
              <a:rPr lang="en-US" sz="900" dirty="0" smtClean="0">
                <a:latin typeface="Arial"/>
                <a:cs typeface="Arial"/>
              </a:rPr>
              <a:t> et al. (2014) </a:t>
            </a:r>
            <a:r>
              <a:rPr lang="en-US" sz="900" dirty="0">
                <a:latin typeface="Arial"/>
                <a:cs typeface="Arial"/>
              </a:rPr>
              <a:t>Experiential avoidance </a:t>
            </a:r>
            <a:r>
              <a:rPr lang="en-US" sz="900" dirty="0" smtClean="0">
                <a:latin typeface="Arial"/>
                <a:cs typeface="Arial"/>
              </a:rPr>
              <a:t>and interpersonal </a:t>
            </a:r>
            <a:r>
              <a:rPr lang="en-US" sz="900" dirty="0">
                <a:latin typeface="Arial"/>
                <a:cs typeface="Arial"/>
              </a:rPr>
              <a:t>problems: A moderated mediation </a:t>
            </a:r>
            <a:r>
              <a:rPr lang="en-US" sz="900" dirty="0" smtClean="0">
                <a:latin typeface="Arial"/>
                <a:cs typeface="Arial"/>
              </a:rPr>
              <a:t>model. </a:t>
            </a:r>
            <a:r>
              <a:rPr lang="en-US" sz="900" dirty="0">
                <a:latin typeface="Arial"/>
                <a:cs typeface="Arial"/>
              </a:rPr>
              <a:t>Journal of Contextual Behavioral Science 3 (2014) 291–298 </a:t>
            </a:r>
          </a:p>
          <a:p>
            <a:endParaRPr lang="en-US" sz="900" dirty="0">
              <a:latin typeface="Arial"/>
              <a:cs typeface="Arial"/>
            </a:endParaRPr>
          </a:p>
        </p:txBody>
      </p:sp>
    </p:spTree>
    <p:extLst>
      <p:ext uri="{BB962C8B-B14F-4D97-AF65-F5344CB8AC3E}">
        <p14:creationId xmlns:p14="http://schemas.microsoft.com/office/powerpoint/2010/main" val="8266841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2"/>
          <p:cNvSpPr txBox="1">
            <a:spLocks noChangeArrowheads="1"/>
          </p:cNvSpPr>
          <p:nvPr/>
        </p:nvSpPr>
        <p:spPr bwMode="auto">
          <a:xfrm>
            <a:off x="827584" y="2348880"/>
            <a:ext cx="7632848" cy="19759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64008" algn="ctr" eaLnBrk="1" hangingPunct="1">
              <a:lnSpc>
                <a:spcPct val="130000"/>
              </a:lnSpc>
              <a:spcBef>
                <a:spcPct val="20000"/>
              </a:spcBef>
              <a:buClr>
                <a:schemeClr val="accent1"/>
              </a:buClr>
              <a:buSzPct val="80000"/>
            </a:pPr>
            <a:r>
              <a:rPr lang="de-DE"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rPr>
              <a:t>EA AND SUBSTANCE ABUSE</a:t>
            </a:r>
            <a:endParaRPr lang="de-DE"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ndParaRPr>
          </a:p>
        </p:txBody>
      </p:sp>
    </p:spTree>
    <p:extLst>
      <p:ext uri="{BB962C8B-B14F-4D97-AF65-F5344CB8AC3E}">
        <p14:creationId xmlns:p14="http://schemas.microsoft.com/office/powerpoint/2010/main" val="278557060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e Legende 6"/>
          <p:cNvSpPr/>
          <p:nvPr/>
        </p:nvSpPr>
        <p:spPr bwMode="auto">
          <a:xfrm>
            <a:off x="107504" y="692696"/>
            <a:ext cx="4680520" cy="2592288"/>
          </a:xfrm>
          <a:prstGeom prst="wedgeEllipseCallout">
            <a:avLst>
              <a:gd name="adj1" fmla="val 25997"/>
              <a:gd name="adj2" fmla="val 126960"/>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1" hangingPunct="1"/>
            <a:r>
              <a:rPr lang="en-US" sz="1800" b="1" dirty="0">
                <a:solidFill>
                  <a:srgbClr val="000000"/>
                </a:solidFill>
                <a:latin typeface="Arial"/>
                <a:cs typeface="Arial"/>
              </a:rPr>
              <a:t>A</a:t>
            </a:r>
            <a:r>
              <a:rPr lang="en-US" sz="1800" b="1" dirty="0" smtClean="0">
                <a:solidFill>
                  <a:srgbClr val="000000"/>
                </a:solidFill>
                <a:latin typeface="Arial"/>
                <a:cs typeface="Arial"/>
              </a:rPr>
              <a:t>ll </a:t>
            </a:r>
            <a:r>
              <a:rPr lang="en-US" sz="1800" b="1" dirty="0">
                <a:solidFill>
                  <a:srgbClr val="000000"/>
                </a:solidFill>
                <a:latin typeface="Arial"/>
                <a:cs typeface="Arial"/>
              </a:rPr>
              <a:t>drugs of abuse have known psychoactive </a:t>
            </a:r>
            <a:r>
              <a:rPr lang="en-US" sz="1800" b="1" dirty="0" smtClean="0">
                <a:solidFill>
                  <a:srgbClr val="000000"/>
                </a:solidFill>
                <a:latin typeface="Arial"/>
                <a:cs typeface="Arial"/>
              </a:rPr>
              <a:t>effects. </a:t>
            </a:r>
          </a:p>
          <a:p>
            <a:pPr algn="ctr" eaLnBrk="1" hangingPunct="1"/>
            <a:r>
              <a:rPr lang="en-US" sz="1800" b="1" dirty="0">
                <a:solidFill>
                  <a:srgbClr val="000000"/>
                </a:solidFill>
                <a:latin typeface="Arial"/>
                <a:cs typeface="Arial"/>
              </a:rPr>
              <a:t>D</a:t>
            </a:r>
            <a:r>
              <a:rPr lang="en-US" sz="1800" b="1" dirty="0" smtClean="0">
                <a:solidFill>
                  <a:srgbClr val="000000"/>
                </a:solidFill>
                <a:latin typeface="Arial"/>
                <a:cs typeface="Arial"/>
              </a:rPr>
              <a:t>rug abusers believe in these effects more than do others. </a:t>
            </a:r>
          </a:p>
          <a:p>
            <a:pPr algn="ctr" eaLnBrk="1" hangingPunct="1"/>
            <a:r>
              <a:rPr lang="en-US" sz="1100" b="1" dirty="0" smtClean="0">
                <a:solidFill>
                  <a:srgbClr val="000000"/>
                </a:solidFill>
                <a:latin typeface="Arial"/>
                <a:cs typeface="Arial"/>
              </a:rPr>
              <a:t>(</a:t>
            </a:r>
            <a:r>
              <a:rPr lang="en-US" sz="1100" b="1" dirty="0" err="1">
                <a:solidFill>
                  <a:srgbClr val="000000"/>
                </a:solidFill>
                <a:latin typeface="Arial"/>
                <a:cs typeface="Arial"/>
              </a:rPr>
              <a:t>Conners</a:t>
            </a:r>
            <a:r>
              <a:rPr lang="en-US" sz="1100" b="1" dirty="0">
                <a:solidFill>
                  <a:srgbClr val="000000"/>
                </a:solidFill>
                <a:latin typeface="Arial"/>
                <a:cs typeface="Arial"/>
              </a:rPr>
              <a:t>, O'Farrell, Cutter, &amp; Thompson, 1986) </a:t>
            </a:r>
          </a:p>
          <a:p>
            <a:pPr eaLnBrk="1" hangingPunct="1"/>
            <a:endParaRPr lang="en-US" sz="1050" dirty="0"/>
          </a:p>
          <a:p>
            <a:pPr eaLnBrk="1" hangingPunct="1"/>
            <a:r>
              <a:rPr lang="en-US" sz="1050" dirty="0" smtClean="0"/>
              <a:t> </a:t>
            </a:r>
            <a:endParaRPr lang="en-US" sz="1050" dirty="0"/>
          </a:p>
          <a:p>
            <a:pPr eaLnBrk="1" hangingPunct="1"/>
            <a:endParaRPr kumimoji="0" lang="de-DE" sz="1050" b="1" i="0" u="none" strike="noStrike" cap="none" normalizeH="0" baseline="0" dirty="0">
              <a:ln>
                <a:noFill/>
              </a:ln>
              <a:solidFill>
                <a:schemeClr val="bg1"/>
              </a:solidFill>
              <a:effectLst/>
              <a:latin typeface="+mj-lt"/>
            </a:endParaRPr>
          </a:p>
        </p:txBody>
      </p:sp>
      <p:sp>
        <p:nvSpPr>
          <p:cNvPr id="6" name="Vertikaler Bildlauf 1"/>
          <p:cNvSpPr/>
          <p:nvPr/>
        </p:nvSpPr>
        <p:spPr>
          <a:xfrm>
            <a:off x="251520" y="5733256"/>
            <a:ext cx="7416824" cy="891480"/>
          </a:xfrm>
          <a:prstGeom prst="verticalScroll">
            <a:avLst/>
          </a:prstGeom>
          <a:solidFill>
            <a:srgbClr val="FF91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2"/>
          <p:cNvSpPr txBox="1"/>
          <p:nvPr/>
        </p:nvSpPr>
        <p:spPr>
          <a:xfrm>
            <a:off x="683568" y="6021288"/>
            <a:ext cx="5184576" cy="461665"/>
          </a:xfrm>
          <a:prstGeom prst="rect">
            <a:avLst/>
          </a:prstGeom>
          <a:noFill/>
        </p:spPr>
        <p:txBody>
          <a:bodyPr wrap="square" rtlCol="0">
            <a:spAutoFit/>
          </a:bodyPr>
          <a:lstStyle/>
          <a:p>
            <a:pPr algn="ctr"/>
            <a:r>
              <a:rPr lang="de-DE" dirty="0" smtClean="0">
                <a:solidFill>
                  <a:schemeClr val="bg1"/>
                </a:solidFill>
                <a:latin typeface="Arial"/>
                <a:cs typeface="Arial"/>
              </a:rPr>
              <a:t>Drug </a:t>
            </a:r>
            <a:r>
              <a:rPr lang="de-DE" dirty="0" err="1">
                <a:solidFill>
                  <a:schemeClr val="bg1"/>
                </a:solidFill>
                <a:latin typeface="Arial"/>
                <a:cs typeface="Arial"/>
              </a:rPr>
              <a:t>use</a:t>
            </a:r>
            <a:r>
              <a:rPr lang="de-DE" dirty="0">
                <a:solidFill>
                  <a:schemeClr val="bg1"/>
                </a:solidFill>
                <a:latin typeface="Arial"/>
                <a:cs typeface="Arial"/>
              </a:rPr>
              <a:t> </a:t>
            </a:r>
            <a:r>
              <a:rPr lang="de-DE" dirty="0" err="1" smtClean="0">
                <a:solidFill>
                  <a:schemeClr val="bg1"/>
                </a:solidFill>
                <a:latin typeface="Arial"/>
                <a:cs typeface="Arial"/>
              </a:rPr>
              <a:t>as</a:t>
            </a:r>
            <a:r>
              <a:rPr lang="de-DE" dirty="0" smtClean="0">
                <a:solidFill>
                  <a:schemeClr val="bg1"/>
                </a:solidFill>
                <a:latin typeface="Arial"/>
                <a:cs typeface="Arial"/>
              </a:rPr>
              <a:t> an </a:t>
            </a:r>
            <a:r>
              <a:rPr lang="de-DE" dirty="0" err="1">
                <a:solidFill>
                  <a:schemeClr val="bg1"/>
                </a:solidFill>
                <a:latin typeface="Arial"/>
                <a:cs typeface="Arial"/>
              </a:rPr>
              <a:t>avoidance</a:t>
            </a:r>
            <a:r>
              <a:rPr lang="de-DE" dirty="0">
                <a:solidFill>
                  <a:schemeClr val="bg1"/>
                </a:solidFill>
                <a:latin typeface="Arial"/>
                <a:cs typeface="Arial"/>
              </a:rPr>
              <a:t> </a:t>
            </a:r>
            <a:r>
              <a:rPr lang="de-DE" dirty="0" err="1">
                <a:solidFill>
                  <a:schemeClr val="bg1"/>
                </a:solidFill>
                <a:latin typeface="Arial"/>
                <a:cs typeface="Arial"/>
              </a:rPr>
              <a:t>strategy</a:t>
            </a:r>
            <a:r>
              <a:rPr lang="de-DE" dirty="0">
                <a:solidFill>
                  <a:schemeClr val="bg1"/>
                </a:solidFill>
                <a:latin typeface="Arial"/>
                <a:cs typeface="Arial"/>
              </a:rPr>
              <a:t> </a:t>
            </a:r>
          </a:p>
        </p:txBody>
      </p:sp>
      <p:sp>
        <p:nvSpPr>
          <p:cNvPr id="10" name="Ovale Legende 4"/>
          <p:cNvSpPr/>
          <p:nvPr/>
        </p:nvSpPr>
        <p:spPr bwMode="auto">
          <a:xfrm rot="782736">
            <a:off x="4424422" y="210255"/>
            <a:ext cx="4512666" cy="4312484"/>
          </a:xfrm>
          <a:prstGeom prst="wedgeEllipseCallout">
            <a:avLst>
              <a:gd name="adj1" fmla="val -43737"/>
              <a:gd name="adj2" fmla="val 89888"/>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lnSpc>
                <a:spcPct val="150000"/>
              </a:lnSpc>
            </a:pPr>
            <a:r>
              <a:rPr lang="en-US" sz="1600" b="1" dirty="0">
                <a:solidFill>
                  <a:srgbClr val="000000"/>
                </a:solidFill>
                <a:latin typeface="Arial"/>
                <a:cs typeface="Arial"/>
              </a:rPr>
              <a:t>Drug use per se is a highly effective short-term strategy for experiential </a:t>
            </a:r>
            <a:r>
              <a:rPr lang="en-US" sz="1600" b="1" dirty="0" smtClean="0">
                <a:solidFill>
                  <a:srgbClr val="000000"/>
                </a:solidFill>
                <a:latin typeface="Arial"/>
                <a:cs typeface="Arial"/>
              </a:rPr>
              <a:t>change. </a:t>
            </a:r>
            <a:r>
              <a:rPr lang="en-US" sz="1600" b="1" dirty="0">
                <a:solidFill>
                  <a:srgbClr val="000000"/>
                </a:solidFill>
                <a:latin typeface="Arial"/>
                <a:cs typeface="Arial"/>
              </a:rPr>
              <a:t>alter undesirable mood states or to ameliorate intolerable </a:t>
            </a:r>
            <a:r>
              <a:rPr lang="en-US" sz="1600" b="1" dirty="0" smtClean="0">
                <a:solidFill>
                  <a:srgbClr val="000000"/>
                </a:solidFill>
                <a:latin typeface="Arial"/>
                <a:cs typeface="Arial"/>
              </a:rPr>
              <a:t>anxiety. Using Substances to cope with difficult internal experiences is a strong predictor of addiction </a:t>
            </a:r>
            <a:r>
              <a:rPr lang="en-US" sz="1000" b="1" dirty="0" smtClean="0">
                <a:solidFill>
                  <a:srgbClr val="000000"/>
                </a:solidFill>
                <a:latin typeface="Arial"/>
                <a:cs typeface="Arial"/>
              </a:rPr>
              <a:t>(</a:t>
            </a:r>
            <a:r>
              <a:rPr lang="en-US" sz="1000" b="1" dirty="0" err="1" smtClean="0">
                <a:solidFill>
                  <a:srgbClr val="000000"/>
                </a:solidFill>
                <a:latin typeface="Arial"/>
                <a:cs typeface="Arial"/>
              </a:rPr>
              <a:t>Kuntsche</a:t>
            </a:r>
            <a:r>
              <a:rPr lang="en-US" sz="1000" b="1" dirty="0" smtClean="0">
                <a:solidFill>
                  <a:srgbClr val="000000"/>
                </a:solidFill>
                <a:latin typeface="Arial"/>
                <a:cs typeface="Arial"/>
              </a:rPr>
              <a:t> et al. 2005)</a:t>
            </a:r>
            <a:endParaRPr lang="en-US" sz="1000" b="1" dirty="0">
              <a:solidFill>
                <a:srgbClr val="000000"/>
              </a:solidFill>
              <a:latin typeface="Arial"/>
              <a:cs typeface="Arial"/>
            </a:endParaRPr>
          </a:p>
          <a:p>
            <a:pPr algn="ctr">
              <a:lnSpc>
                <a:spcPct val="150000"/>
              </a:lnSpc>
            </a:pPr>
            <a:endParaRPr lang="de-DE" sz="1100" b="1" dirty="0">
              <a:solidFill>
                <a:schemeClr val="bg1"/>
              </a:solidFill>
              <a:latin typeface="+mj-lt"/>
            </a:endParaRPr>
          </a:p>
        </p:txBody>
      </p:sp>
    </p:spTree>
    <p:extLst>
      <p:ext uri="{BB962C8B-B14F-4D97-AF65-F5344CB8AC3E}">
        <p14:creationId xmlns:p14="http://schemas.microsoft.com/office/powerpoint/2010/main" val="3624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2"/>
          <p:cNvSpPr txBox="1">
            <a:spLocks noChangeArrowheads="1"/>
          </p:cNvSpPr>
          <p:nvPr/>
        </p:nvSpPr>
        <p:spPr bwMode="auto">
          <a:xfrm>
            <a:off x="827584" y="2348880"/>
            <a:ext cx="7632848"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64008" algn="ctr" eaLnBrk="1" hangingPunct="1">
              <a:lnSpc>
                <a:spcPct val="130000"/>
              </a:lnSpc>
              <a:spcBef>
                <a:spcPct val="20000"/>
              </a:spcBef>
              <a:buClr>
                <a:schemeClr val="accent1"/>
              </a:buClr>
              <a:buSzPct val="80000"/>
            </a:pPr>
            <a:r>
              <a:rPr lang="de-DE"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rPr>
              <a:t>EA AND BPS</a:t>
            </a:r>
            <a:endParaRPr lang="de-DE"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ndParaRPr>
          </a:p>
        </p:txBody>
      </p:sp>
    </p:spTree>
    <p:extLst>
      <p:ext uri="{BB962C8B-B14F-4D97-AF65-F5344CB8AC3E}">
        <p14:creationId xmlns:p14="http://schemas.microsoft.com/office/powerpoint/2010/main" val="246635492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e Legende 6"/>
          <p:cNvSpPr/>
          <p:nvPr/>
        </p:nvSpPr>
        <p:spPr bwMode="auto">
          <a:xfrm rot="20116318">
            <a:off x="299336" y="877920"/>
            <a:ext cx="3816424" cy="2376264"/>
          </a:xfrm>
          <a:prstGeom prst="wedgeEllipseCallout">
            <a:avLst>
              <a:gd name="adj1" fmla="val 25997"/>
              <a:gd name="adj2" fmla="val 126960"/>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1" hangingPunct="1"/>
            <a:r>
              <a:rPr lang="en-US" sz="1800" b="1" dirty="0">
                <a:solidFill>
                  <a:srgbClr val="000000"/>
                </a:solidFill>
                <a:latin typeface="Arial"/>
                <a:cs typeface="Arial"/>
              </a:rPr>
              <a:t>I</a:t>
            </a:r>
            <a:r>
              <a:rPr lang="en-US" sz="1800" b="1" dirty="0" smtClean="0">
                <a:solidFill>
                  <a:srgbClr val="000000"/>
                </a:solidFill>
                <a:latin typeface="Arial"/>
                <a:cs typeface="Arial"/>
              </a:rPr>
              <a:t>mpulsive</a:t>
            </a:r>
            <a:r>
              <a:rPr lang="en-US" sz="1800" b="1" dirty="0">
                <a:solidFill>
                  <a:srgbClr val="000000"/>
                </a:solidFill>
                <a:latin typeface="Arial"/>
                <a:cs typeface="Arial"/>
              </a:rPr>
              <a:t>, repetitious self-destructive behavior including suicide attempts </a:t>
            </a:r>
            <a:endParaRPr lang="en-US" sz="1800" b="1" dirty="0" smtClean="0">
              <a:solidFill>
                <a:srgbClr val="000000"/>
              </a:solidFill>
              <a:latin typeface="Arial"/>
              <a:cs typeface="Arial"/>
            </a:endParaRPr>
          </a:p>
          <a:p>
            <a:pPr algn="ctr" eaLnBrk="1" hangingPunct="1"/>
            <a:r>
              <a:rPr lang="en-US" sz="1100" dirty="0" smtClean="0">
                <a:solidFill>
                  <a:schemeClr val="bg1"/>
                </a:solidFill>
                <a:latin typeface="Arial"/>
                <a:cs typeface="Arial"/>
              </a:rPr>
              <a:t> </a:t>
            </a:r>
            <a:endParaRPr lang="en-US" sz="1100" dirty="0">
              <a:solidFill>
                <a:schemeClr val="bg1"/>
              </a:solidFill>
              <a:latin typeface="Arial"/>
              <a:cs typeface="Arial"/>
            </a:endParaRPr>
          </a:p>
          <a:p>
            <a:pPr eaLnBrk="1" hangingPunct="1"/>
            <a:r>
              <a:rPr lang="en-US" sz="1800" dirty="0" smtClean="0"/>
              <a:t> </a:t>
            </a:r>
            <a:endParaRPr lang="en-US" sz="1800" dirty="0"/>
          </a:p>
          <a:p>
            <a:pPr eaLnBrk="1" hangingPunct="1"/>
            <a:endParaRPr kumimoji="0" lang="de-DE" sz="1050" b="1" i="0" u="none" strike="noStrike" cap="none" normalizeH="0" baseline="0" dirty="0">
              <a:ln>
                <a:noFill/>
              </a:ln>
              <a:solidFill>
                <a:schemeClr val="bg1"/>
              </a:solidFill>
              <a:effectLst/>
              <a:latin typeface="+mj-lt"/>
            </a:endParaRPr>
          </a:p>
        </p:txBody>
      </p:sp>
      <p:sp>
        <p:nvSpPr>
          <p:cNvPr id="5" name="Ovale Legende 4"/>
          <p:cNvSpPr/>
          <p:nvPr/>
        </p:nvSpPr>
        <p:spPr bwMode="auto">
          <a:xfrm>
            <a:off x="4875932" y="188640"/>
            <a:ext cx="4248472" cy="1440160"/>
          </a:xfrm>
          <a:prstGeom prst="wedgeEllipseCallout">
            <a:avLst>
              <a:gd name="adj1" fmla="val -37023"/>
              <a:gd name="adj2" fmla="val 96724"/>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800" b="1" dirty="0">
                <a:solidFill>
                  <a:srgbClr val="000000"/>
                </a:solidFill>
                <a:latin typeface="Arial"/>
                <a:cs typeface="Arial"/>
              </a:rPr>
              <a:t>S</a:t>
            </a:r>
            <a:r>
              <a:rPr lang="en-US" sz="2800" b="1" dirty="0" smtClean="0">
                <a:solidFill>
                  <a:srgbClr val="000000"/>
                </a:solidFill>
                <a:latin typeface="Arial"/>
                <a:cs typeface="Arial"/>
              </a:rPr>
              <a:t>elf</a:t>
            </a:r>
            <a:r>
              <a:rPr lang="en-US" sz="2800" b="1" dirty="0">
                <a:solidFill>
                  <a:srgbClr val="000000"/>
                </a:solidFill>
                <a:latin typeface="Arial"/>
                <a:cs typeface="Arial"/>
              </a:rPr>
              <a:t>-</a:t>
            </a:r>
            <a:r>
              <a:rPr lang="en-US" sz="2800" b="1" dirty="0" smtClean="0">
                <a:solidFill>
                  <a:srgbClr val="000000"/>
                </a:solidFill>
                <a:latin typeface="Arial"/>
                <a:cs typeface="Arial"/>
              </a:rPr>
              <a:t>mutilation</a:t>
            </a:r>
            <a:endParaRPr lang="en-US" sz="1050" b="1" dirty="0">
              <a:solidFill>
                <a:srgbClr val="000000"/>
              </a:solidFill>
              <a:latin typeface="Arial"/>
              <a:cs typeface="Arial"/>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de-DE" sz="800" b="1" i="0" u="none" strike="noStrike" cap="none" normalizeH="0" baseline="0" dirty="0" smtClean="0">
              <a:ln>
                <a:noFill/>
              </a:ln>
              <a:solidFill>
                <a:srgbClr val="000000"/>
              </a:solidFill>
              <a:effectLst/>
              <a:latin typeface="Arial"/>
              <a:cs typeface="Arial"/>
            </a:endParaRPr>
          </a:p>
        </p:txBody>
      </p:sp>
      <p:sp>
        <p:nvSpPr>
          <p:cNvPr id="6" name="Vertikaler Bildlauf 1"/>
          <p:cNvSpPr/>
          <p:nvPr/>
        </p:nvSpPr>
        <p:spPr>
          <a:xfrm>
            <a:off x="0" y="5445224"/>
            <a:ext cx="8964488" cy="1296144"/>
          </a:xfrm>
          <a:prstGeom prst="verticalScroll">
            <a:avLst/>
          </a:prstGeom>
          <a:solidFill>
            <a:srgbClr val="FF91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2"/>
          <p:cNvSpPr txBox="1"/>
          <p:nvPr/>
        </p:nvSpPr>
        <p:spPr>
          <a:xfrm>
            <a:off x="-641696" y="5733256"/>
            <a:ext cx="9793088" cy="707886"/>
          </a:xfrm>
          <a:prstGeom prst="rect">
            <a:avLst/>
          </a:prstGeom>
          <a:noFill/>
        </p:spPr>
        <p:txBody>
          <a:bodyPr wrap="square" rtlCol="0">
            <a:spAutoFit/>
          </a:bodyPr>
          <a:lstStyle/>
          <a:p>
            <a:pPr algn="ctr"/>
            <a:r>
              <a:rPr lang="de-DE" sz="2000" b="1" dirty="0" err="1" smtClean="0">
                <a:ln w="1905"/>
                <a:solidFill>
                  <a:schemeClr val="bg1"/>
                </a:solidFill>
                <a:effectLst>
                  <a:innerShdw blurRad="69850" dist="43180" dir="5400000">
                    <a:srgbClr val="000000">
                      <a:alpha val="65000"/>
                    </a:srgbClr>
                  </a:innerShdw>
                </a:effectLst>
                <a:latin typeface="Arial" charset="0"/>
              </a:rPr>
              <a:t>Patients</a:t>
            </a:r>
            <a:r>
              <a:rPr lang="de-DE" sz="2000" b="1" dirty="0" smtClean="0">
                <a:ln w="1905"/>
                <a:solidFill>
                  <a:schemeClr val="bg1"/>
                </a:solidFill>
                <a:effectLst>
                  <a:innerShdw blurRad="69850" dist="43180" dir="5400000">
                    <a:srgbClr val="000000">
                      <a:alpha val="65000"/>
                    </a:srgbClr>
                  </a:innerShdw>
                </a:effectLst>
                <a:latin typeface="Arial" charset="0"/>
              </a:rPr>
              <a:t> </a:t>
            </a:r>
            <a:r>
              <a:rPr lang="de-DE" sz="2000" b="1" dirty="0" err="1">
                <a:ln w="1905"/>
                <a:solidFill>
                  <a:schemeClr val="bg1"/>
                </a:solidFill>
                <a:effectLst>
                  <a:innerShdw blurRad="69850" dist="43180" dir="5400000">
                    <a:srgbClr val="000000">
                      <a:alpha val="65000"/>
                    </a:srgbClr>
                  </a:innerShdw>
                </a:effectLst>
                <a:latin typeface="Arial" charset="0"/>
              </a:rPr>
              <a:t>with</a:t>
            </a:r>
            <a:r>
              <a:rPr lang="de-DE" sz="2000" b="1">
                <a:ln w="1905"/>
                <a:solidFill>
                  <a:schemeClr val="bg1"/>
                </a:solidFill>
                <a:effectLst>
                  <a:innerShdw blurRad="69850" dist="43180" dir="5400000">
                    <a:srgbClr val="000000">
                      <a:alpha val="65000"/>
                    </a:srgbClr>
                  </a:innerShdw>
                </a:effectLst>
                <a:latin typeface="Arial" charset="0"/>
              </a:rPr>
              <a:t> </a:t>
            </a:r>
            <a:r>
              <a:rPr lang="de-DE" sz="2000" b="1" smtClean="0">
                <a:ln w="1905"/>
                <a:solidFill>
                  <a:schemeClr val="bg1"/>
                </a:solidFill>
                <a:effectLst>
                  <a:innerShdw blurRad="69850" dist="43180" dir="5400000">
                    <a:srgbClr val="000000">
                      <a:alpha val="65000"/>
                    </a:srgbClr>
                  </a:innerShdw>
                </a:effectLst>
                <a:latin typeface="Arial" charset="0"/>
              </a:rPr>
              <a:t>BPD </a:t>
            </a:r>
            <a:r>
              <a:rPr lang="de-DE" sz="2000" b="1" dirty="0">
                <a:ln w="1905"/>
                <a:solidFill>
                  <a:schemeClr val="bg1"/>
                </a:solidFill>
                <a:effectLst>
                  <a:innerShdw blurRad="69850" dist="43180" dir="5400000">
                    <a:srgbClr val="000000">
                      <a:alpha val="65000"/>
                    </a:srgbClr>
                  </a:innerShdw>
                </a:effectLst>
                <a:latin typeface="Arial" charset="0"/>
              </a:rPr>
              <a:t>lack </a:t>
            </a:r>
            <a:r>
              <a:rPr lang="de-DE" sz="2000" b="1" dirty="0" err="1">
                <a:ln w="1905"/>
                <a:solidFill>
                  <a:schemeClr val="bg1"/>
                </a:solidFill>
                <a:effectLst>
                  <a:innerShdw blurRad="69850" dist="43180" dir="5400000">
                    <a:srgbClr val="000000">
                      <a:alpha val="65000"/>
                    </a:srgbClr>
                  </a:innerShdw>
                </a:effectLst>
                <a:latin typeface="Arial" charset="0"/>
              </a:rPr>
              <a:t>the</a:t>
            </a:r>
            <a:r>
              <a:rPr lang="de-DE" sz="2000" b="1" dirty="0">
                <a:ln w="1905"/>
                <a:solidFill>
                  <a:schemeClr val="bg1"/>
                </a:solidFill>
                <a:effectLst>
                  <a:innerShdw blurRad="69850" dist="43180" dir="5400000">
                    <a:srgbClr val="000000">
                      <a:alpha val="65000"/>
                    </a:srgbClr>
                  </a:innerShdw>
                </a:effectLst>
                <a:latin typeface="Arial" charset="0"/>
              </a:rPr>
              <a:t> </a:t>
            </a:r>
            <a:r>
              <a:rPr lang="de-DE" sz="2000" b="1" dirty="0" err="1">
                <a:ln w="1905"/>
                <a:solidFill>
                  <a:schemeClr val="bg1"/>
                </a:solidFill>
                <a:effectLst>
                  <a:innerShdw blurRad="69850" dist="43180" dir="5400000">
                    <a:srgbClr val="000000">
                      <a:alpha val="65000"/>
                    </a:srgbClr>
                  </a:innerShdw>
                </a:effectLst>
                <a:latin typeface="Arial" charset="0"/>
              </a:rPr>
              <a:t>skills</a:t>
            </a:r>
            <a:r>
              <a:rPr lang="de-DE" sz="2000" b="1" dirty="0">
                <a:ln w="1905"/>
                <a:solidFill>
                  <a:schemeClr val="bg1"/>
                </a:solidFill>
                <a:effectLst>
                  <a:innerShdw blurRad="69850" dist="43180" dir="5400000">
                    <a:srgbClr val="000000">
                      <a:alpha val="65000"/>
                    </a:srgbClr>
                  </a:innerShdw>
                </a:effectLst>
                <a:latin typeface="Arial" charset="0"/>
              </a:rPr>
              <a:t> </a:t>
            </a:r>
            <a:r>
              <a:rPr lang="de-DE" sz="2000" b="1" dirty="0" err="1">
                <a:ln w="1905"/>
                <a:solidFill>
                  <a:schemeClr val="bg1"/>
                </a:solidFill>
                <a:effectLst>
                  <a:innerShdw blurRad="69850" dist="43180" dir="5400000">
                    <a:srgbClr val="000000">
                      <a:alpha val="65000"/>
                    </a:srgbClr>
                  </a:innerShdw>
                </a:effectLst>
                <a:latin typeface="Arial" charset="0"/>
              </a:rPr>
              <a:t>required</a:t>
            </a:r>
            <a:r>
              <a:rPr lang="de-DE" sz="2000" b="1" dirty="0">
                <a:ln w="1905"/>
                <a:solidFill>
                  <a:schemeClr val="bg1"/>
                </a:solidFill>
                <a:effectLst>
                  <a:innerShdw blurRad="69850" dist="43180" dir="5400000">
                    <a:srgbClr val="000000">
                      <a:alpha val="65000"/>
                    </a:srgbClr>
                  </a:innerShdw>
                </a:effectLst>
                <a:latin typeface="Arial" charset="0"/>
              </a:rPr>
              <a:t> </a:t>
            </a:r>
            <a:r>
              <a:rPr lang="de-DE" sz="2000" b="1" dirty="0" err="1">
                <a:ln w="1905"/>
                <a:solidFill>
                  <a:schemeClr val="bg1"/>
                </a:solidFill>
                <a:effectLst>
                  <a:innerShdw blurRad="69850" dist="43180" dir="5400000">
                    <a:srgbClr val="000000">
                      <a:alpha val="65000"/>
                    </a:srgbClr>
                  </a:innerShdw>
                </a:effectLst>
                <a:latin typeface="Arial" charset="0"/>
              </a:rPr>
              <a:t>to</a:t>
            </a:r>
            <a:r>
              <a:rPr lang="de-DE" sz="2000" b="1" dirty="0">
                <a:ln w="1905"/>
                <a:solidFill>
                  <a:schemeClr val="bg1"/>
                </a:solidFill>
                <a:effectLst>
                  <a:innerShdw blurRad="69850" dist="43180" dir="5400000">
                    <a:srgbClr val="000000">
                      <a:alpha val="65000"/>
                    </a:srgbClr>
                  </a:innerShdw>
                </a:effectLst>
                <a:latin typeface="Arial" charset="0"/>
              </a:rPr>
              <a:t> moderate </a:t>
            </a:r>
            <a:endParaRPr lang="de-DE" sz="2000" b="1" dirty="0" smtClean="0">
              <a:ln w="1905"/>
              <a:solidFill>
                <a:schemeClr val="bg1"/>
              </a:solidFill>
              <a:effectLst>
                <a:innerShdw blurRad="69850" dist="43180" dir="5400000">
                  <a:srgbClr val="000000">
                    <a:alpha val="65000"/>
                  </a:srgbClr>
                </a:innerShdw>
              </a:effectLst>
              <a:latin typeface="Arial" charset="0"/>
            </a:endParaRPr>
          </a:p>
          <a:p>
            <a:pPr algn="ctr"/>
            <a:r>
              <a:rPr lang="de-DE" sz="2000" b="1" dirty="0" smtClean="0">
                <a:ln w="1905"/>
                <a:solidFill>
                  <a:schemeClr val="bg1"/>
                </a:solidFill>
                <a:effectLst>
                  <a:innerShdw blurRad="69850" dist="43180" dir="5400000">
                    <a:srgbClr val="000000">
                      <a:alpha val="65000"/>
                    </a:srgbClr>
                  </a:innerShdw>
                </a:effectLst>
                <a:latin typeface="Arial" charset="0"/>
              </a:rPr>
              <a:t>emotional </a:t>
            </a:r>
            <a:r>
              <a:rPr lang="de-DE" sz="2000" b="1" dirty="0" err="1">
                <a:ln w="1905"/>
                <a:solidFill>
                  <a:schemeClr val="bg1"/>
                </a:solidFill>
                <a:effectLst>
                  <a:innerShdw blurRad="69850" dist="43180" dir="5400000">
                    <a:srgbClr val="000000">
                      <a:alpha val="65000"/>
                    </a:srgbClr>
                  </a:innerShdw>
                </a:effectLst>
                <a:latin typeface="Arial" charset="0"/>
              </a:rPr>
              <a:t>arousal</a:t>
            </a:r>
            <a:r>
              <a:rPr lang="de-DE" sz="2000" b="1" dirty="0">
                <a:ln w="1905"/>
                <a:solidFill>
                  <a:schemeClr val="bg1"/>
                </a:solidFill>
                <a:effectLst>
                  <a:innerShdw blurRad="69850" dist="43180" dir="5400000">
                    <a:srgbClr val="000000">
                      <a:alpha val="65000"/>
                    </a:srgbClr>
                  </a:innerShdw>
                </a:effectLst>
                <a:latin typeface="Arial" charset="0"/>
              </a:rPr>
              <a:t> </a:t>
            </a:r>
            <a:r>
              <a:rPr lang="de-DE" sz="2000" b="1" dirty="0" err="1">
                <a:ln w="1905"/>
                <a:solidFill>
                  <a:schemeClr val="bg1"/>
                </a:solidFill>
                <a:effectLst>
                  <a:innerShdw blurRad="69850" dist="43180" dir="5400000">
                    <a:srgbClr val="000000">
                      <a:alpha val="65000"/>
                    </a:srgbClr>
                  </a:innerShdw>
                </a:effectLst>
                <a:latin typeface="Arial" charset="0"/>
              </a:rPr>
              <a:t>or</a:t>
            </a:r>
            <a:r>
              <a:rPr lang="de-DE" sz="2000" b="1" dirty="0">
                <a:ln w="1905"/>
                <a:solidFill>
                  <a:schemeClr val="bg1"/>
                </a:solidFill>
                <a:effectLst>
                  <a:innerShdw blurRad="69850" dist="43180" dir="5400000">
                    <a:srgbClr val="000000">
                      <a:alpha val="65000"/>
                    </a:srgbClr>
                  </a:innerShdw>
                </a:effectLst>
                <a:latin typeface="Arial" charset="0"/>
              </a:rPr>
              <a:t> </a:t>
            </a:r>
            <a:r>
              <a:rPr lang="de-DE" sz="2000" b="1" dirty="0" err="1">
                <a:ln w="1905"/>
                <a:solidFill>
                  <a:schemeClr val="bg1"/>
                </a:solidFill>
                <a:effectLst>
                  <a:innerShdw blurRad="69850" dist="43180" dir="5400000">
                    <a:srgbClr val="000000">
                      <a:alpha val="65000"/>
                    </a:srgbClr>
                  </a:innerShdw>
                </a:effectLst>
                <a:latin typeface="Arial" charset="0"/>
              </a:rPr>
              <a:t>to</a:t>
            </a:r>
            <a:r>
              <a:rPr lang="de-DE" sz="2000" b="1" dirty="0">
                <a:ln w="1905"/>
                <a:solidFill>
                  <a:schemeClr val="bg1"/>
                </a:solidFill>
                <a:effectLst>
                  <a:innerShdw blurRad="69850" dist="43180" dir="5400000">
                    <a:srgbClr val="000000">
                      <a:alpha val="65000"/>
                    </a:srgbClr>
                  </a:innerShdw>
                </a:effectLst>
                <a:latin typeface="Arial" charset="0"/>
              </a:rPr>
              <a:t> </a:t>
            </a:r>
            <a:r>
              <a:rPr lang="de-DE" sz="2000" b="1" dirty="0" err="1">
                <a:ln w="1905"/>
                <a:solidFill>
                  <a:schemeClr val="bg1"/>
                </a:solidFill>
                <a:effectLst>
                  <a:innerShdw blurRad="69850" dist="43180" dir="5400000">
                    <a:srgbClr val="000000">
                      <a:alpha val="65000"/>
                    </a:srgbClr>
                  </a:innerShdw>
                </a:effectLst>
                <a:latin typeface="Arial" charset="0"/>
              </a:rPr>
              <a:t>function</a:t>
            </a:r>
            <a:r>
              <a:rPr lang="de-DE" sz="2000" b="1" dirty="0">
                <a:ln w="1905"/>
                <a:solidFill>
                  <a:schemeClr val="bg1"/>
                </a:solidFill>
                <a:effectLst>
                  <a:innerShdw blurRad="69850" dist="43180" dir="5400000">
                    <a:srgbClr val="000000">
                      <a:alpha val="65000"/>
                    </a:srgbClr>
                  </a:innerShdw>
                </a:effectLst>
                <a:latin typeface="Arial" charset="0"/>
              </a:rPr>
              <a:t> </a:t>
            </a:r>
            <a:r>
              <a:rPr lang="de-DE" sz="2000" b="1" dirty="0" err="1">
                <a:ln w="1905"/>
                <a:solidFill>
                  <a:schemeClr val="bg1"/>
                </a:solidFill>
                <a:effectLst>
                  <a:innerShdw blurRad="69850" dist="43180" dir="5400000">
                    <a:srgbClr val="000000">
                      <a:alpha val="65000"/>
                    </a:srgbClr>
                  </a:innerShdw>
                </a:effectLst>
                <a:latin typeface="Arial" charset="0"/>
              </a:rPr>
              <a:t>with</a:t>
            </a:r>
            <a:r>
              <a:rPr lang="de-DE" sz="2000" b="1" dirty="0">
                <a:ln w="1905"/>
                <a:solidFill>
                  <a:schemeClr val="bg1"/>
                </a:solidFill>
                <a:effectLst>
                  <a:innerShdw blurRad="69850" dist="43180" dir="5400000">
                    <a:srgbClr val="000000">
                      <a:alpha val="65000"/>
                    </a:srgbClr>
                  </a:innerShdw>
                </a:effectLst>
                <a:latin typeface="Arial" charset="0"/>
              </a:rPr>
              <a:t> </a:t>
            </a:r>
            <a:r>
              <a:rPr lang="de-DE" sz="2000" b="1" dirty="0" err="1">
                <a:ln w="1905"/>
                <a:solidFill>
                  <a:schemeClr val="bg1"/>
                </a:solidFill>
                <a:effectLst>
                  <a:innerShdw blurRad="69850" dist="43180" dir="5400000">
                    <a:srgbClr val="000000">
                      <a:alpha val="65000"/>
                    </a:srgbClr>
                  </a:innerShdw>
                </a:effectLst>
                <a:latin typeface="Arial" charset="0"/>
              </a:rPr>
              <a:t>distress</a:t>
            </a:r>
            <a:r>
              <a:rPr lang="de-DE" sz="2000" b="1" dirty="0">
                <a:ln w="1905"/>
                <a:solidFill>
                  <a:schemeClr val="bg1"/>
                </a:solidFill>
                <a:effectLst>
                  <a:innerShdw blurRad="69850" dist="43180" dir="5400000">
                    <a:srgbClr val="000000">
                      <a:alpha val="65000"/>
                    </a:srgbClr>
                  </a:innerShdw>
                </a:effectLst>
                <a:latin typeface="Arial" charset="0"/>
              </a:rPr>
              <a:t> </a:t>
            </a:r>
            <a:r>
              <a:rPr lang="de-DE" sz="1100" b="1" dirty="0">
                <a:ln w="1905"/>
                <a:solidFill>
                  <a:srgbClr val="000000"/>
                </a:solidFill>
                <a:effectLst>
                  <a:innerShdw blurRad="69850" dist="43180" dir="5400000">
                    <a:srgbClr val="000000">
                      <a:alpha val="65000"/>
                    </a:srgbClr>
                  </a:innerShdw>
                </a:effectLst>
                <a:latin typeface="Arial" charset="0"/>
              </a:rPr>
              <a:t>(</a:t>
            </a:r>
            <a:r>
              <a:rPr lang="de-DE" sz="1100" b="1" dirty="0" err="1">
                <a:ln w="1905"/>
                <a:solidFill>
                  <a:srgbClr val="000000"/>
                </a:solidFill>
                <a:effectLst>
                  <a:innerShdw blurRad="69850" dist="43180" dir="5400000">
                    <a:srgbClr val="000000">
                      <a:alpha val="65000"/>
                    </a:srgbClr>
                  </a:innerShdw>
                </a:effectLst>
                <a:latin typeface="Arial" charset="0"/>
              </a:rPr>
              <a:t>Strosahl</a:t>
            </a:r>
            <a:r>
              <a:rPr lang="de-DE" sz="1100" b="1" dirty="0">
                <a:ln w="1905"/>
                <a:solidFill>
                  <a:srgbClr val="000000"/>
                </a:solidFill>
                <a:effectLst>
                  <a:innerShdw blurRad="69850" dist="43180" dir="5400000">
                    <a:srgbClr val="000000">
                      <a:alpha val="65000"/>
                    </a:srgbClr>
                  </a:innerShdw>
                </a:effectLst>
                <a:latin typeface="Arial" charset="0"/>
              </a:rPr>
              <a:t>, 1991)</a:t>
            </a:r>
            <a:endParaRPr lang="en-US" sz="1100" b="1" dirty="0">
              <a:ln w="1905"/>
              <a:solidFill>
                <a:srgbClr val="000000"/>
              </a:solidFill>
              <a:effectLst>
                <a:innerShdw blurRad="69850" dist="43180" dir="5400000">
                  <a:srgbClr val="000000">
                    <a:alpha val="65000"/>
                  </a:srgbClr>
                </a:innerShdw>
              </a:effectLst>
              <a:latin typeface="Arial" charset="0"/>
            </a:endParaRPr>
          </a:p>
        </p:txBody>
      </p:sp>
      <p:sp>
        <p:nvSpPr>
          <p:cNvPr id="11" name="Ovale Legende 4"/>
          <p:cNvSpPr/>
          <p:nvPr/>
        </p:nvSpPr>
        <p:spPr bwMode="auto">
          <a:xfrm rot="782736">
            <a:off x="5855688" y="2373584"/>
            <a:ext cx="3051114" cy="2450503"/>
          </a:xfrm>
          <a:prstGeom prst="wedgeEllipseCallout">
            <a:avLst>
              <a:gd name="adj1" fmla="val -51240"/>
              <a:gd name="adj2" fmla="val 66246"/>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lnSpc>
                <a:spcPct val="150000"/>
              </a:lnSpc>
            </a:pPr>
            <a:r>
              <a:rPr lang="en-US" sz="2000" b="1" dirty="0" smtClean="0">
                <a:solidFill>
                  <a:srgbClr val="000000"/>
                </a:solidFill>
                <a:latin typeface="Arial"/>
                <a:cs typeface="Arial"/>
              </a:rPr>
              <a:t>Comorbid Eating </a:t>
            </a:r>
            <a:r>
              <a:rPr lang="en-US" sz="2000" b="1" dirty="0">
                <a:solidFill>
                  <a:srgbClr val="000000"/>
                </a:solidFill>
                <a:latin typeface="Arial"/>
                <a:cs typeface="Arial"/>
              </a:rPr>
              <a:t>disorder </a:t>
            </a:r>
            <a:endParaRPr lang="en-US" sz="2000" b="1" dirty="0" smtClean="0">
              <a:solidFill>
                <a:srgbClr val="000000"/>
              </a:solidFill>
              <a:latin typeface="Arial"/>
              <a:cs typeface="Arial"/>
            </a:endParaRPr>
          </a:p>
          <a:p>
            <a:pPr algn="ctr">
              <a:lnSpc>
                <a:spcPct val="150000"/>
              </a:lnSpc>
            </a:pPr>
            <a:r>
              <a:rPr lang="en-US" sz="2000" b="1" dirty="0" smtClean="0">
                <a:solidFill>
                  <a:srgbClr val="000000"/>
                </a:solidFill>
                <a:latin typeface="Arial"/>
                <a:cs typeface="Arial"/>
              </a:rPr>
              <a:t>alcohol </a:t>
            </a:r>
            <a:r>
              <a:rPr lang="en-US" sz="2000" b="1" dirty="0">
                <a:solidFill>
                  <a:srgbClr val="000000"/>
                </a:solidFill>
                <a:latin typeface="Arial"/>
                <a:cs typeface="Arial"/>
              </a:rPr>
              <a:t>and drug </a:t>
            </a:r>
            <a:r>
              <a:rPr lang="en-US" sz="2000" b="1" dirty="0" smtClean="0">
                <a:solidFill>
                  <a:srgbClr val="000000"/>
                </a:solidFill>
                <a:latin typeface="Arial"/>
                <a:cs typeface="Arial"/>
              </a:rPr>
              <a:t>addiction</a:t>
            </a:r>
            <a:endParaRPr lang="en-US" sz="2000" b="1" dirty="0"/>
          </a:p>
          <a:p>
            <a:pPr marL="0" marR="0" indent="0" algn="ctr" defTabSz="914400" rtl="0" eaLnBrk="0" fontAlgn="base" latinLnBrk="0" hangingPunct="0">
              <a:lnSpc>
                <a:spcPct val="150000"/>
              </a:lnSpc>
              <a:spcBef>
                <a:spcPct val="0"/>
              </a:spcBef>
              <a:spcAft>
                <a:spcPct val="0"/>
              </a:spcAft>
              <a:buClrTx/>
              <a:buSzTx/>
              <a:buFontTx/>
              <a:buNone/>
              <a:tabLst/>
            </a:pPr>
            <a:endParaRPr lang="de-DE" sz="1100" b="1" dirty="0">
              <a:solidFill>
                <a:schemeClr val="bg1"/>
              </a:solidFill>
              <a:latin typeface="+mj-lt"/>
            </a:endParaRPr>
          </a:p>
        </p:txBody>
      </p:sp>
    </p:spTree>
    <p:extLst>
      <p:ext uri="{BB962C8B-B14F-4D97-AF65-F5344CB8AC3E}">
        <p14:creationId xmlns:p14="http://schemas.microsoft.com/office/powerpoint/2010/main" val="389661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260648"/>
            <a:ext cx="8424936" cy="4501232"/>
          </a:xfrm>
          <a:prstGeom prst="rect">
            <a:avLst/>
          </a:prstGeom>
        </p:spPr>
        <p:txBody>
          <a:bodyPr wrap="square">
            <a:spAutoFit/>
          </a:bodyPr>
          <a:lstStyle/>
          <a:p>
            <a:pPr algn="ctr"/>
            <a:endParaRPr lang="en-US" sz="4800" dirty="0" smtClean="0">
              <a:latin typeface="Arial"/>
              <a:ea typeface="ＭＳ Ｐゴシック" pitchFamily="-111" charset="-128"/>
              <a:cs typeface="Arial"/>
            </a:endParaRPr>
          </a:p>
          <a:p>
            <a:pPr algn="ctr">
              <a:lnSpc>
                <a:spcPct val="150000"/>
              </a:lnSpc>
            </a:pPr>
            <a:r>
              <a:rPr lang="en-US" sz="5400" dirty="0" smtClean="0">
                <a:effectLst>
                  <a:outerShdw blurRad="38100" dist="38100" dir="2700000" algn="tl">
                    <a:srgbClr val="000000"/>
                  </a:outerShdw>
                </a:effectLst>
                <a:latin typeface="Arial"/>
                <a:cs typeface="Arial"/>
              </a:rPr>
              <a:t>Behaviors </a:t>
            </a:r>
            <a:r>
              <a:rPr lang="en-US" sz="5400" dirty="0">
                <a:effectLst>
                  <a:outerShdw blurRad="38100" dist="38100" dir="2700000" algn="tl">
                    <a:srgbClr val="000000"/>
                  </a:outerShdw>
                </a:effectLst>
                <a:latin typeface="Arial"/>
                <a:cs typeface="Arial"/>
              </a:rPr>
              <a:t>produce emotional escape or relief from negative arousal</a:t>
            </a:r>
          </a:p>
        </p:txBody>
      </p:sp>
    </p:spTree>
    <p:extLst>
      <p:ext uri="{BB962C8B-B14F-4D97-AF65-F5344CB8AC3E}">
        <p14:creationId xmlns:p14="http://schemas.microsoft.com/office/powerpoint/2010/main" val="58263815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rot="16200000">
            <a:off x="-2977058" y="2481114"/>
            <a:ext cx="7312124" cy="1143000"/>
          </a:xfrm>
        </p:spPr>
        <p:txBody>
          <a:bodyPr>
            <a:normAutofit fontScale="90000"/>
          </a:bodyPr>
          <a:lstStyle/>
          <a:p>
            <a:r>
              <a:rPr lang="es-MX"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Fill>
                  <a:solidFill>
                    <a:srgbClr val="525252"/>
                  </a:solidFill>
                </a:uFill>
                <a:latin typeface="Arial" charset="0"/>
                <a:ea typeface="ＭＳ Ｐゴシック" charset="0"/>
                <a:cs typeface="ＭＳ Ｐゴシック" charset="0"/>
              </a:rPr>
              <a:t>ACT</a:t>
            </a:r>
            <a:r>
              <a:rPr lang="es-MX" dirty="0" smtClean="0"/>
              <a:t/>
            </a:r>
            <a:br>
              <a:rPr lang="es-MX" dirty="0" smtClean="0"/>
            </a:br>
            <a:r>
              <a:rPr lang="es-MX" sz="36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Fill>
                  <a:solidFill>
                    <a:srgbClr val="525252"/>
                  </a:solidFill>
                </a:uFill>
                <a:latin typeface="Arial" charset="0"/>
                <a:ea typeface="ＭＳ Ｐゴシック" charset="0"/>
                <a:cs typeface="ＭＳ Ｐゴシック" charset="0"/>
              </a:rPr>
              <a:t>CHANGE </a:t>
            </a:r>
            <a:r>
              <a:rPr lang="es-MX"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Fill>
                  <a:solidFill>
                    <a:srgbClr val="525252"/>
                  </a:solidFill>
                </a:uFill>
                <a:latin typeface="Arial" charset="0"/>
                <a:ea typeface="ＭＳ Ｐゴシック" charset="0"/>
                <a:cs typeface="ＭＳ Ｐゴシック" charset="0"/>
              </a:rPr>
              <a:t>MECHANISMS</a:t>
            </a:r>
            <a:endParaRPr lang="es-MX" sz="36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Fill>
                <a:solidFill>
                  <a:srgbClr val="525252"/>
                </a:solidFill>
              </a:uFill>
              <a:latin typeface="Arial" charset="0"/>
              <a:ea typeface="ＭＳ Ｐゴシック" charset="0"/>
              <a:cs typeface="ＭＳ Ｐゴシック" charset="0"/>
            </a:endParaRPr>
          </a:p>
        </p:txBody>
      </p:sp>
      <p:graphicFrame>
        <p:nvGraphicFramePr>
          <p:cNvPr id="9" name="Object 2"/>
          <p:cNvGraphicFramePr>
            <a:graphicFrameLocks noChangeAspect="1"/>
          </p:cNvGraphicFramePr>
          <p:nvPr>
            <p:extLst>
              <p:ext uri="{D42A27DB-BD31-4B8C-83A1-F6EECF244321}">
                <p14:modId xmlns:p14="http://schemas.microsoft.com/office/powerpoint/2010/main" val="2956549537"/>
              </p:ext>
            </p:extLst>
          </p:nvPr>
        </p:nvGraphicFramePr>
        <p:xfrm>
          <a:off x="2619904" y="1703608"/>
          <a:ext cx="5395565" cy="4893744"/>
        </p:xfrm>
        <a:graphic>
          <a:graphicData uri="http://schemas.openxmlformats.org/presentationml/2006/ole">
            <mc:AlternateContent xmlns:mc="http://schemas.openxmlformats.org/markup-compatibility/2006">
              <mc:Choice xmlns:v="urn:schemas-microsoft-com:vml" Requires="v">
                <p:oleObj spid="_x0000_s1052" name="CorelDRAW" r:id="rId4" imgW="7137360" imgH="6068880" progId="">
                  <p:embed/>
                </p:oleObj>
              </mc:Choice>
              <mc:Fallback>
                <p:oleObj name="CorelDRAW" r:id="rId4" imgW="7137360" imgH="606888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9904" y="1703608"/>
                        <a:ext cx="5395565" cy="4893744"/>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 name="Rectangle 3"/>
          <p:cNvSpPr>
            <a:spLocks noChangeArrowheads="1"/>
          </p:cNvSpPr>
          <p:nvPr/>
        </p:nvSpPr>
        <p:spPr bwMode="auto">
          <a:xfrm>
            <a:off x="1907704" y="420960"/>
            <a:ext cx="4343400" cy="6248400"/>
          </a:xfrm>
          <a:prstGeom prst="rect">
            <a:avLst/>
          </a:prstGeom>
          <a:noFill/>
          <a:ln w="28575">
            <a:solidFill>
              <a:srgbClr val="CC3300"/>
            </a:solidFill>
            <a:miter lim="800000"/>
            <a:headEnd/>
            <a:tailEnd/>
          </a:ln>
          <a:effectLst/>
        </p:spPr>
        <p:txBody>
          <a:bodyPr wrap="none" anchor="ctr"/>
          <a:lstStyle/>
          <a:p>
            <a:endParaRPr lang="es-MX"/>
          </a:p>
        </p:txBody>
      </p:sp>
      <p:sp>
        <p:nvSpPr>
          <p:cNvPr id="11" name="Text Box 4"/>
          <p:cNvSpPr txBox="1">
            <a:spLocks noChangeArrowheads="1"/>
          </p:cNvSpPr>
          <p:nvPr/>
        </p:nvSpPr>
        <p:spPr bwMode="auto">
          <a:xfrm>
            <a:off x="1913450" y="548680"/>
            <a:ext cx="2432654" cy="1015663"/>
          </a:xfrm>
          <a:prstGeom prst="rect">
            <a:avLst/>
          </a:prstGeom>
          <a:noFill/>
          <a:ln w="9525">
            <a:noFill/>
            <a:miter lim="800000"/>
            <a:headEnd/>
            <a:tailEnd/>
          </a:ln>
          <a:effectLst/>
        </p:spPr>
        <p:txBody>
          <a:bodyPr wrap="square">
            <a:spAutoFit/>
          </a:bodyPr>
          <a:lstStyle/>
          <a:p>
            <a:pPr algn="ctr" eaLnBrk="0" hangingPunct="0">
              <a:spcBef>
                <a:spcPct val="50000"/>
              </a:spcBef>
            </a:pPr>
            <a:r>
              <a:rPr lang="en-US" sz="2000" dirty="0" smtClean="0">
                <a:solidFill>
                  <a:srgbClr val="CC3300"/>
                </a:solidFill>
                <a:latin typeface="Times New Roman" pitchFamily="18" charset="0"/>
              </a:rPr>
              <a:t>Acceptance and Mindfulness Processes</a:t>
            </a:r>
            <a:endParaRPr lang="en-US" sz="2000" dirty="0">
              <a:solidFill>
                <a:srgbClr val="CC3300"/>
              </a:solidFill>
              <a:latin typeface="Times New Roman" pitchFamily="18" charset="0"/>
            </a:endParaRPr>
          </a:p>
        </p:txBody>
      </p:sp>
      <p:sp>
        <p:nvSpPr>
          <p:cNvPr id="12" name="Rectangle 3"/>
          <p:cNvSpPr>
            <a:spLocks noChangeArrowheads="1"/>
          </p:cNvSpPr>
          <p:nvPr/>
        </p:nvSpPr>
        <p:spPr bwMode="auto">
          <a:xfrm>
            <a:off x="4346104" y="420960"/>
            <a:ext cx="4343400" cy="6248400"/>
          </a:xfrm>
          <a:prstGeom prst="rect">
            <a:avLst/>
          </a:prstGeom>
          <a:noFill/>
          <a:ln w="28575">
            <a:solidFill>
              <a:srgbClr val="008000"/>
            </a:solidFill>
            <a:miter lim="800000"/>
            <a:headEnd/>
            <a:tailEnd/>
          </a:ln>
          <a:effectLst/>
        </p:spPr>
        <p:txBody>
          <a:bodyPr wrap="none" anchor="ctr"/>
          <a:lstStyle/>
          <a:p>
            <a:endParaRPr lang="es-MX"/>
          </a:p>
        </p:txBody>
      </p:sp>
      <p:sp>
        <p:nvSpPr>
          <p:cNvPr id="13" name="Text Box 4"/>
          <p:cNvSpPr txBox="1">
            <a:spLocks noChangeArrowheads="1"/>
          </p:cNvSpPr>
          <p:nvPr/>
        </p:nvSpPr>
        <p:spPr bwMode="auto">
          <a:xfrm>
            <a:off x="6251104" y="548680"/>
            <a:ext cx="2447123" cy="1015663"/>
          </a:xfrm>
          <a:prstGeom prst="rect">
            <a:avLst/>
          </a:prstGeom>
          <a:noFill/>
          <a:ln w="9525">
            <a:noFill/>
            <a:miter lim="800000"/>
            <a:headEnd/>
            <a:tailEnd/>
          </a:ln>
          <a:effectLst/>
        </p:spPr>
        <p:txBody>
          <a:bodyPr wrap="square">
            <a:spAutoFit/>
          </a:bodyPr>
          <a:lstStyle/>
          <a:p>
            <a:pPr algn="ctr" eaLnBrk="0" hangingPunct="0">
              <a:spcBef>
                <a:spcPct val="50000"/>
              </a:spcBef>
            </a:pPr>
            <a:r>
              <a:rPr lang="es-ES" sz="2000" dirty="0" err="1" smtClean="0">
                <a:solidFill>
                  <a:schemeClr val="accent1"/>
                </a:solidFill>
                <a:latin typeface="Times New Roman" pitchFamily="18" charset="0"/>
              </a:rPr>
              <a:t>Commited</a:t>
            </a:r>
            <a:r>
              <a:rPr lang="es-ES" sz="2000" dirty="0" smtClean="0">
                <a:solidFill>
                  <a:schemeClr val="accent1"/>
                </a:solidFill>
                <a:latin typeface="Times New Roman" pitchFamily="18" charset="0"/>
              </a:rPr>
              <a:t> </a:t>
            </a:r>
            <a:r>
              <a:rPr lang="es-ES" sz="2000" dirty="0" err="1" smtClean="0">
                <a:solidFill>
                  <a:schemeClr val="accent1"/>
                </a:solidFill>
                <a:latin typeface="Times New Roman" pitchFamily="18" charset="0"/>
              </a:rPr>
              <a:t>action</a:t>
            </a:r>
            <a:r>
              <a:rPr lang="es-ES" sz="2000" dirty="0" smtClean="0">
                <a:solidFill>
                  <a:schemeClr val="accent1"/>
                </a:solidFill>
                <a:latin typeface="Times New Roman" pitchFamily="18" charset="0"/>
              </a:rPr>
              <a:t> and </a:t>
            </a:r>
            <a:r>
              <a:rPr lang="es-ES" sz="2000" dirty="0" err="1" smtClean="0">
                <a:solidFill>
                  <a:schemeClr val="accent1"/>
                </a:solidFill>
                <a:latin typeface="Times New Roman" pitchFamily="18" charset="0"/>
              </a:rPr>
              <a:t>Behavioral</a:t>
            </a:r>
            <a:r>
              <a:rPr lang="es-ES" sz="2000" dirty="0" smtClean="0">
                <a:solidFill>
                  <a:schemeClr val="accent1"/>
                </a:solidFill>
                <a:latin typeface="Times New Roman" pitchFamily="18" charset="0"/>
              </a:rPr>
              <a:t> </a:t>
            </a:r>
            <a:r>
              <a:rPr lang="es-ES" sz="2000" dirty="0" err="1" smtClean="0">
                <a:solidFill>
                  <a:schemeClr val="accent1"/>
                </a:solidFill>
                <a:latin typeface="Times New Roman" pitchFamily="18" charset="0"/>
              </a:rPr>
              <a:t>change</a:t>
            </a:r>
            <a:r>
              <a:rPr lang="es-ES" sz="2000" dirty="0" smtClean="0">
                <a:solidFill>
                  <a:schemeClr val="accent1"/>
                </a:solidFill>
                <a:latin typeface="Times New Roman" pitchFamily="18" charset="0"/>
              </a:rPr>
              <a:t> </a:t>
            </a:r>
            <a:r>
              <a:rPr lang="es-ES" sz="2000" dirty="0" err="1" smtClean="0">
                <a:solidFill>
                  <a:schemeClr val="accent1"/>
                </a:solidFill>
                <a:latin typeface="Times New Roman" pitchFamily="18" charset="0"/>
              </a:rPr>
              <a:t>Processes</a:t>
            </a:r>
            <a:endParaRPr lang="es-ES" sz="2000" dirty="0">
              <a:solidFill>
                <a:schemeClr val="accent1"/>
              </a:solidFill>
              <a:latin typeface="Times New Roman" pitchFamily="18" charset="0"/>
            </a:endParaRPr>
          </a:p>
        </p:txBody>
      </p:sp>
    </p:spTree>
    <p:extLst>
      <p:ext uri="{BB962C8B-B14F-4D97-AF65-F5344CB8AC3E}">
        <p14:creationId xmlns:p14="http://schemas.microsoft.com/office/powerpoint/2010/main" val="19033416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ChangeArrowheads="1"/>
          </p:cNvSpPr>
          <p:nvPr/>
        </p:nvSpPr>
        <p:spPr bwMode="auto">
          <a:xfrm>
            <a:off x="179512" y="1412776"/>
            <a:ext cx="8813800" cy="30059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a:lnSpc>
                <a:spcPct val="150000"/>
              </a:lnSpc>
              <a:buFont typeface="Arial"/>
              <a:buChar char="•"/>
            </a:pPr>
            <a:r>
              <a:rPr lang="en-US" sz="3200" dirty="0">
                <a:effectLst>
                  <a:outerShdw blurRad="38100" dist="38100" dir="2700000" algn="tl">
                    <a:srgbClr val="000000"/>
                  </a:outerShdw>
                </a:effectLst>
                <a:latin typeface="Arial"/>
                <a:cs typeface="Arial"/>
              </a:rPr>
              <a:t>Helps to develop a detached relationship to thoughts and feelings </a:t>
            </a:r>
          </a:p>
          <a:p>
            <a:pPr marL="342900" indent="-342900">
              <a:lnSpc>
                <a:spcPct val="150000"/>
              </a:lnSpc>
              <a:buFont typeface="Arial"/>
              <a:buChar char="•"/>
            </a:pPr>
            <a:r>
              <a:rPr lang="en-US" sz="3200" dirty="0">
                <a:effectLst>
                  <a:outerShdw blurRad="38100" dist="38100" dir="2700000" algn="tl">
                    <a:srgbClr val="000000"/>
                  </a:outerShdw>
                </a:effectLst>
                <a:latin typeface="Arial"/>
                <a:cs typeface="Arial"/>
              </a:rPr>
              <a:t>Shift from “impulsive reacting” to “skillful responding”</a:t>
            </a:r>
            <a:endParaRPr lang="de-DE" sz="3200" dirty="0">
              <a:effectLst>
                <a:outerShdw blurRad="38100" dist="38100" dir="2700000" algn="tl">
                  <a:srgbClr val="000000"/>
                </a:outerShdw>
              </a:effectLst>
              <a:latin typeface="Arial"/>
              <a:cs typeface="Arial"/>
            </a:endParaRPr>
          </a:p>
        </p:txBody>
      </p:sp>
      <p:sp>
        <p:nvSpPr>
          <p:cNvPr id="7" name="Rubrik 1"/>
          <p:cNvSpPr txBox="1">
            <a:spLocks/>
          </p:cNvSpPr>
          <p:nvPr/>
        </p:nvSpPr>
        <p:spPr>
          <a:xfrm>
            <a:off x="251520" y="116632"/>
            <a:ext cx="8590256" cy="1143000"/>
          </a:xfrm>
          <a:prstGeom prst="rect">
            <a:avLst/>
          </a:prstGeom>
          <a:effectLst/>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4008" indent="0" algn="ctr">
              <a:lnSpc>
                <a:spcPct val="130000"/>
              </a:lnSpc>
              <a:spcBef>
                <a:spcPct val="20000"/>
              </a:spcBef>
              <a:buClr>
                <a:schemeClr val="accent1"/>
              </a:buClr>
              <a:buSzPct val="80000"/>
              <a:buNone/>
              <a:defRPr/>
            </a:pPr>
            <a:r>
              <a:rPr lang="sv-SE" sz="2800"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a typeface="ＭＳ Ｐゴシック" charset="0"/>
                <a:cs typeface="ＭＳ Ｐゴシック" charset="0"/>
              </a:rPr>
              <a:t>ACCEPTANCE AND MINDFULNESS PROCESSES</a:t>
            </a:r>
            <a:endParaRPr lang="sv-SE" sz="2800"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a typeface="ＭＳ Ｐゴシック" charset="0"/>
              <a:cs typeface="ＭＳ Ｐゴシック" charset="0"/>
            </a:endParaRPr>
          </a:p>
        </p:txBody>
      </p:sp>
      <p:pic>
        <p:nvPicPr>
          <p:cNvPr id="5" name="Grafik 2"/>
          <p:cNvPicPr>
            <a:picLocks noChangeAspect="1"/>
          </p:cNvPicPr>
          <p:nvPr/>
        </p:nvPicPr>
        <p:blipFill>
          <a:blip r:embed="rId3"/>
          <a:stretch>
            <a:fillRect/>
          </a:stretch>
        </p:blipFill>
        <p:spPr>
          <a:xfrm>
            <a:off x="323528" y="5661248"/>
            <a:ext cx="2160240" cy="1080120"/>
          </a:xfrm>
          <a:prstGeom prst="rect">
            <a:avLst/>
          </a:prstGeom>
        </p:spPr>
      </p:pic>
    </p:spTree>
    <p:extLst>
      <p:ext uri="{BB962C8B-B14F-4D97-AF65-F5344CB8AC3E}">
        <p14:creationId xmlns:p14="http://schemas.microsoft.com/office/powerpoint/2010/main" val="39079690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ChangeArrowheads="1"/>
          </p:cNvSpPr>
          <p:nvPr/>
        </p:nvSpPr>
        <p:spPr bwMode="auto">
          <a:xfrm>
            <a:off x="190500" y="1651000"/>
            <a:ext cx="8813800" cy="52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algn="ctr">
              <a:lnSpc>
                <a:spcPct val="150000"/>
              </a:lnSpc>
              <a:buFont typeface="Arial"/>
              <a:buChar char="•"/>
            </a:pPr>
            <a:r>
              <a:rPr lang="de-DE" sz="2000" dirty="0" smtClean="0">
                <a:latin typeface="Arial"/>
                <a:cs typeface="Arial"/>
              </a:rPr>
              <a:t>.</a:t>
            </a:r>
            <a:endParaRPr lang="de-DE" sz="2000" dirty="0">
              <a:latin typeface="Arial"/>
              <a:cs typeface="Arial"/>
            </a:endParaRPr>
          </a:p>
        </p:txBody>
      </p:sp>
      <p:sp>
        <p:nvSpPr>
          <p:cNvPr id="7" name="Rubrik 1"/>
          <p:cNvSpPr txBox="1">
            <a:spLocks/>
          </p:cNvSpPr>
          <p:nvPr/>
        </p:nvSpPr>
        <p:spPr>
          <a:xfrm>
            <a:off x="-252536" y="332656"/>
            <a:ext cx="9505056" cy="1143000"/>
          </a:xfrm>
          <a:prstGeom prst="rect">
            <a:avLst/>
          </a:prstGeom>
          <a:effectLst/>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4008" indent="0" algn="ctr">
              <a:lnSpc>
                <a:spcPct val="130000"/>
              </a:lnSpc>
              <a:spcBef>
                <a:spcPct val="20000"/>
              </a:spcBef>
              <a:buClr>
                <a:schemeClr val="accent1"/>
              </a:buClr>
              <a:buSzPct val="80000"/>
              <a:buNone/>
              <a:defRPr/>
            </a:pPr>
            <a:r>
              <a:rPr lang="sv-SE" sz="2800"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a typeface="ＭＳ Ｐゴシック" charset="0"/>
                <a:cs typeface="ＭＳ Ｐゴシック" charset="0"/>
              </a:rPr>
              <a:t>COMMITED ACTION AND BEHAVIORAL PROCESSES</a:t>
            </a:r>
            <a:endParaRPr lang="sv-SE" sz="2800"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a typeface="ＭＳ Ｐゴシック" charset="0"/>
              <a:cs typeface="ＭＳ Ｐゴシック" charset="0"/>
            </a:endParaRPr>
          </a:p>
        </p:txBody>
      </p:sp>
      <p:pic>
        <p:nvPicPr>
          <p:cNvPr id="6" name="Grafik 6"/>
          <p:cNvPicPr>
            <a:picLocks noChangeAspect="1"/>
          </p:cNvPicPr>
          <p:nvPr/>
        </p:nvPicPr>
        <p:blipFill>
          <a:blip r:embed="rId3"/>
          <a:stretch>
            <a:fillRect/>
          </a:stretch>
        </p:blipFill>
        <p:spPr>
          <a:xfrm>
            <a:off x="6876256" y="5445224"/>
            <a:ext cx="1656184" cy="1152128"/>
          </a:xfrm>
          <a:prstGeom prst="rect">
            <a:avLst/>
          </a:prstGeom>
        </p:spPr>
      </p:pic>
      <p:sp>
        <p:nvSpPr>
          <p:cNvPr id="2" name="Rectangle 1"/>
          <p:cNvSpPr/>
          <p:nvPr/>
        </p:nvSpPr>
        <p:spPr>
          <a:xfrm>
            <a:off x="467544" y="1268760"/>
            <a:ext cx="8568952" cy="3005951"/>
          </a:xfrm>
          <a:prstGeom prst="rect">
            <a:avLst/>
          </a:prstGeom>
        </p:spPr>
        <p:txBody>
          <a:bodyPr wrap="square">
            <a:spAutoFit/>
          </a:bodyPr>
          <a:lstStyle/>
          <a:p>
            <a:pPr marL="342900" indent="-342900">
              <a:lnSpc>
                <a:spcPct val="150000"/>
              </a:lnSpc>
              <a:buFont typeface="Arial"/>
              <a:buChar char="•"/>
            </a:pPr>
            <a:r>
              <a:rPr lang="en-US" sz="3200" dirty="0">
                <a:effectLst>
                  <a:outerShdw blurRad="38100" dist="38100" dir="2700000" algn="tl">
                    <a:srgbClr val="000000"/>
                  </a:outerShdw>
                </a:effectLst>
                <a:latin typeface="Arial"/>
                <a:cs typeface="Arial"/>
              </a:rPr>
              <a:t>Committed action inevitably invites unwanted experience</a:t>
            </a:r>
          </a:p>
          <a:p>
            <a:pPr marL="342900" indent="-342900">
              <a:lnSpc>
                <a:spcPct val="150000"/>
              </a:lnSpc>
              <a:buFont typeface="Arial"/>
              <a:buChar char="•"/>
            </a:pPr>
            <a:r>
              <a:rPr lang="en-US" sz="3200" dirty="0">
                <a:effectLst>
                  <a:outerShdw blurRad="38100" dist="38100" dir="2700000" algn="tl">
                    <a:srgbClr val="000000"/>
                  </a:outerShdw>
                </a:effectLst>
                <a:latin typeface="Arial"/>
                <a:cs typeface="Arial"/>
              </a:rPr>
              <a:t>Goal: building larger and larger patters of behavior that are values consistent</a:t>
            </a:r>
          </a:p>
        </p:txBody>
      </p:sp>
    </p:spTree>
    <p:extLst>
      <p:ext uri="{BB962C8B-B14F-4D97-AF65-F5344CB8AC3E}">
        <p14:creationId xmlns:p14="http://schemas.microsoft.com/office/powerpoint/2010/main" val="27555300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2060848"/>
            <a:ext cx="8507288" cy="4392488"/>
          </a:xfrm>
        </p:spPr>
        <p:txBody>
          <a:bodyPr>
            <a:noAutofit/>
          </a:bodyPr>
          <a:lstStyle/>
          <a:p>
            <a:pPr marL="64008" indent="0">
              <a:buNone/>
            </a:pPr>
            <a:endParaRPr lang="en-US" sz="800" dirty="0" smtClean="0"/>
          </a:p>
          <a:p>
            <a:pPr marL="64008" indent="0">
              <a:buNone/>
            </a:pPr>
            <a:endParaRPr lang="en-US" sz="800" dirty="0"/>
          </a:p>
          <a:p>
            <a:pPr marL="64008" indent="0">
              <a:buNone/>
            </a:pPr>
            <a:endParaRPr lang="en-US" sz="800" dirty="0" smtClean="0"/>
          </a:p>
          <a:p>
            <a:pPr marL="64008" indent="0">
              <a:buNone/>
            </a:pPr>
            <a:endParaRPr lang="en-US" sz="800" dirty="0"/>
          </a:p>
        </p:txBody>
      </p:sp>
      <p:sp>
        <p:nvSpPr>
          <p:cNvPr id="5" name="TextBox 4"/>
          <p:cNvSpPr txBox="1"/>
          <p:nvPr/>
        </p:nvSpPr>
        <p:spPr>
          <a:xfrm>
            <a:off x="251520" y="6525344"/>
            <a:ext cx="8892480" cy="246221"/>
          </a:xfrm>
          <a:prstGeom prst="rect">
            <a:avLst/>
          </a:prstGeom>
          <a:noFill/>
        </p:spPr>
        <p:txBody>
          <a:bodyPr wrap="square" rtlCol="0">
            <a:spAutoFit/>
          </a:bodyPr>
          <a:lstStyle/>
          <a:p>
            <a:r>
              <a:rPr lang="en-US" sz="1000" dirty="0">
                <a:latin typeface="Arial"/>
                <a:cs typeface="Arial"/>
              </a:rPr>
              <a:t>https://</a:t>
            </a:r>
            <a:r>
              <a:rPr lang="en-US" sz="1000" dirty="0" err="1">
                <a:latin typeface="Arial"/>
                <a:cs typeface="Arial"/>
              </a:rPr>
              <a:t>contextualscience.org</a:t>
            </a:r>
            <a:r>
              <a:rPr lang="en-US" sz="1000" dirty="0">
                <a:latin typeface="Arial"/>
                <a:cs typeface="Arial"/>
              </a:rPr>
              <a:t>/</a:t>
            </a:r>
            <a:r>
              <a:rPr lang="en-US" sz="1000" dirty="0" err="1">
                <a:latin typeface="Arial"/>
                <a:cs typeface="Arial"/>
              </a:rPr>
              <a:t>state_of_the_act_evidence</a:t>
            </a:r>
            <a:endParaRPr lang="en-US" sz="1000" dirty="0">
              <a:latin typeface="Arial"/>
              <a:cs typeface="Arial"/>
            </a:endParaRPr>
          </a:p>
        </p:txBody>
      </p:sp>
      <p:pic>
        <p:nvPicPr>
          <p:cNvPr id="8" name="Picture 7"/>
          <p:cNvPicPr>
            <a:picLocks noChangeAspect="1"/>
          </p:cNvPicPr>
          <p:nvPr/>
        </p:nvPicPr>
        <p:blipFill>
          <a:blip r:embed="rId2"/>
          <a:stretch>
            <a:fillRect/>
          </a:stretch>
        </p:blipFill>
        <p:spPr>
          <a:xfrm>
            <a:off x="2771800" y="2996952"/>
            <a:ext cx="4739880" cy="3096344"/>
          </a:xfrm>
          <a:prstGeom prst="rect">
            <a:avLst/>
          </a:prstGeom>
        </p:spPr>
      </p:pic>
      <p:pic>
        <p:nvPicPr>
          <p:cNvPr id="9" name="Picture 8"/>
          <p:cNvPicPr>
            <a:picLocks noChangeAspect="1"/>
          </p:cNvPicPr>
          <p:nvPr/>
        </p:nvPicPr>
        <p:blipFill>
          <a:blip r:embed="rId3"/>
          <a:stretch>
            <a:fillRect/>
          </a:stretch>
        </p:blipFill>
        <p:spPr>
          <a:xfrm>
            <a:off x="179512" y="260648"/>
            <a:ext cx="5040560" cy="2088232"/>
          </a:xfrm>
          <a:prstGeom prst="rect">
            <a:avLst/>
          </a:prstGeom>
        </p:spPr>
      </p:pic>
      <p:sp>
        <p:nvSpPr>
          <p:cNvPr id="2" name="TextBox 1"/>
          <p:cNvSpPr txBox="1"/>
          <p:nvPr/>
        </p:nvSpPr>
        <p:spPr>
          <a:xfrm>
            <a:off x="2843808" y="5517232"/>
            <a:ext cx="3168352" cy="461665"/>
          </a:xfrm>
          <a:prstGeom prst="rect">
            <a:avLst/>
          </a:prstGeom>
          <a:solidFill>
            <a:srgbClr val="FF6600">
              <a:alpha val="21000"/>
            </a:srgbClr>
          </a:solidFill>
        </p:spPr>
        <p:txBody>
          <a:bodyPr wrap="square" rtlCol="0">
            <a:spAutoFit/>
          </a:bodyPr>
          <a:lstStyle/>
          <a:p>
            <a:endParaRPr lang="en-US" dirty="0"/>
          </a:p>
        </p:txBody>
      </p:sp>
      <p:sp>
        <p:nvSpPr>
          <p:cNvPr id="7" name="TextBox 6"/>
          <p:cNvSpPr txBox="1"/>
          <p:nvPr/>
        </p:nvSpPr>
        <p:spPr>
          <a:xfrm>
            <a:off x="2843808" y="4581128"/>
            <a:ext cx="3168352" cy="461665"/>
          </a:xfrm>
          <a:prstGeom prst="rect">
            <a:avLst/>
          </a:prstGeom>
          <a:solidFill>
            <a:srgbClr val="FF6600">
              <a:alpha val="21000"/>
            </a:srgbClr>
          </a:solidFill>
        </p:spPr>
        <p:txBody>
          <a:bodyPr wrap="square" rtlCol="0">
            <a:spAutoFit/>
          </a:bodyPr>
          <a:lstStyle/>
          <a:p>
            <a:endParaRPr lang="en-US" dirty="0"/>
          </a:p>
        </p:txBody>
      </p:sp>
    </p:spTree>
    <p:extLst>
      <p:ext uri="{BB962C8B-B14F-4D97-AF65-F5344CB8AC3E}">
        <p14:creationId xmlns:p14="http://schemas.microsoft.com/office/powerpoint/2010/main" val="22563977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9512" y="0"/>
            <a:ext cx="8712968" cy="2043636"/>
          </a:xfrm>
          <a:prstGeom prst="rect">
            <a:avLst/>
          </a:prstGeom>
        </p:spPr>
        <p:txBody>
          <a:bodyPr wrap="square">
            <a:spAutoFit/>
          </a:bodyPr>
          <a:lstStyle/>
          <a:p>
            <a:pPr marL="64008" algn="ctr" eaLnBrk="1" hangingPunct="1">
              <a:lnSpc>
                <a:spcPct val="130000"/>
              </a:lnSpc>
              <a:spcBef>
                <a:spcPct val="20000"/>
              </a:spcBef>
              <a:buClr>
                <a:schemeClr val="accent1"/>
              </a:buClr>
              <a:buSzPct val="80000"/>
            </a:pPr>
            <a:r>
              <a:rPr lang="de-DE" sz="4400" b="1" u="sng"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rPr>
              <a:t>A</a:t>
            </a:r>
            <a:r>
              <a:rPr lang="de-DE" sz="44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rPr>
              <a:t>im</a:t>
            </a:r>
            <a:r>
              <a:rPr lang="de-DE" sz="44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rPr>
              <a:t> </a:t>
            </a:r>
            <a:r>
              <a:rPr lang="de-DE" sz="44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rPr>
              <a:t>of</a:t>
            </a:r>
            <a:r>
              <a:rPr lang="de-DE" sz="44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rPr>
              <a:t> </a:t>
            </a:r>
            <a:r>
              <a:rPr lang="de-DE" sz="44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rPr>
              <a:t>this</a:t>
            </a:r>
            <a:r>
              <a:rPr lang="de-DE" sz="44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rPr>
              <a:t> </a:t>
            </a:r>
            <a:r>
              <a:rPr lang="de-DE" sz="44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rPr>
              <a:t>talk</a:t>
            </a:r>
            <a:endParaRPr lang="de-DE" sz="44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ndParaRPr>
          </a:p>
          <a:p>
            <a:pPr marL="64008" algn="ctr" eaLnBrk="1" hangingPunct="1">
              <a:lnSpc>
                <a:spcPct val="130000"/>
              </a:lnSpc>
              <a:spcBef>
                <a:spcPct val="20000"/>
              </a:spcBef>
              <a:buClr>
                <a:schemeClr val="accent1"/>
              </a:buClr>
              <a:buSzPct val="80000"/>
            </a:pPr>
            <a:endParaRPr lang="de-DE"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ndParaRPr>
          </a:p>
        </p:txBody>
      </p:sp>
      <p:sp>
        <p:nvSpPr>
          <p:cNvPr id="2" name="TextBox 1"/>
          <p:cNvSpPr txBox="1"/>
          <p:nvPr/>
        </p:nvSpPr>
        <p:spPr>
          <a:xfrm>
            <a:off x="179512" y="1196752"/>
            <a:ext cx="8640960" cy="4062651"/>
          </a:xfrm>
          <a:prstGeom prst="rect">
            <a:avLst/>
          </a:prstGeom>
          <a:noFill/>
        </p:spPr>
        <p:txBody>
          <a:bodyPr wrap="square" rtlCol="0">
            <a:spAutoFit/>
          </a:bodyPr>
          <a:lstStyle/>
          <a:p>
            <a:pPr marL="342900" indent="-342900">
              <a:lnSpc>
                <a:spcPct val="120000"/>
              </a:lnSpc>
              <a:buFont typeface="Arial"/>
              <a:buChar char="•"/>
            </a:pPr>
            <a:r>
              <a:rPr lang="en-US" sz="3600" dirty="0">
                <a:effectLst>
                  <a:outerShdw blurRad="38100" dist="38100" dir="2700000" algn="tl">
                    <a:srgbClr val="000000"/>
                  </a:outerShdw>
                </a:effectLst>
                <a:latin typeface="Arial"/>
                <a:cs typeface="Arial"/>
              </a:rPr>
              <a:t>Processes common in contextual CBTs and their clinical </a:t>
            </a:r>
            <a:r>
              <a:rPr lang="en-US" sz="3600" dirty="0" smtClean="0">
                <a:effectLst>
                  <a:outerShdw blurRad="38100" dist="38100" dir="2700000" algn="tl">
                    <a:srgbClr val="000000"/>
                  </a:outerShdw>
                </a:effectLst>
                <a:latin typeface="Arial"/>
                <a:cs typeface="Arial"/>
              </a:rPr>
              <a:t>implications</a:t>
            </a:r>
            <a:endParaRPr lang="en-US" sz="3600" dirty="0">
              <a:effectLst>
                <a:outerShdw blurRad="38100" dist="38100" dir="2700000" algn="tl">
                  <a:srgbClr val="000000"/>
                </a:outerShdw>
              </a:effectLst>
              <a:latin typeface="Arial"/>
              <a:cs typeface="Arial"/>
            </a:endParaRPr>
          </a:p>
          <a:p>
            <a:pPr marL="342900" indent="-342900">
              <a:lnSpc>
                <a:spcPct val="120000"/>
              </a:lnSpc>
              <a:buFont typeface="Arial"/>
              <a:buChar char="•"/>
            </a:pPr>
            <a:r>
              <a:rPr lang="en-US" sz="3600" dirty="0">
                <a:effectLst>
                  <a:outerShdw blurRad="38100" dist="38100" dir="2700000" algn="tl">
                    <a:srgbClr val="000000"/>
                  </a:outerShdw>
                </a:effectLst>
                <a:latin typeface="Arial"/>
                <a:cs typeface="Arial"/>
              </a:rPr>
              <a:t>ACT p</a:t>
            </a:r>
            <a:r>
              <a:rPr lang="en-US" sz="3600" dirty="0" smtClean="0">
                <a:effectLst>
                  <a:outerShdw blurRad="38100" dist="38100" dir="2700000" algn="tl">
                    <a:srgbClr val="000000"/>
                  </a:outerShdw>
                </a:effectLst>
                <a:latin typeface="Arial"/>
                <a:cs typeface="Arial"/>
              </a:rPr>
              <a:t>erspective </a:t>
            </a:r>
            <a:r>
              <a:rPr lang="en-US" sz="3600" dirty="0">
                <a:effectLst>
                  <a:outerShdw blurRad="38100" dist="38100" dir="2700000" algn="tl">
                    <a:srgbClr val="000000"/>
                  </a:outerShdw>
                </a:effectLst>
                <a:latin typeface="Arial"/>
                <a:cs typeface="Arial"/>
              </a:rPr>
              <a:t>on Personality Disorders and Comorbid </a:t>
            </a:r>
            <a:r>
              <a:rPr lang="en-US" sz="3600" dirty="0" smtClean="0">
                <a:effectLst>
                  <a:outerShdw blurRad="38100" dist="38100" dir="2700000" algn="tl">
                    <a:srgbClr val="000000"/>
                  </a:outerShdw>
                </a:effectLst>
                <a:latin typeface="Arial"/>
                <a:cs typeface="Arial"/>
              </a:rPr>
              <a:t>Addiction</a:t>
            </a:r>
            <a:endParaRPr lang="en-US" sz="3600" dirty="0">
              <a:effectLst>
                <a:outerShdw blurRad="38100" dist="38100" dir="2700000" algn="tl">
                  <a:srgbClr val="000000"/>
                </a:outerShdw>
              </a:effectLst>
              <a:latin typeface="Arial"/>
              <a:cs typeface="Arial"/>
            </a:endParaRPr>
          </a:p>
          <a:p>
            <a:pPr marL="342900" indent="-342900">
              <a:lnSpc>
                <a:spcPct val="120000"/>
              </a:lnSpc>
              <a:buFont typeface="Arial"/>
              <a:buChar char="•"/>
            </a:pPr>
            <a:r>
              <a:rPr lang="en-US" sz="3600" dirty="0" smtClean="0">
                <a:effectLst>
                  <a:outerShdw blurRad="38100" dist="38100" dir="2700000" algn="tl">
                    <a:srgbClr val="000000"/>
                  </a:outerShdw>
                </a:effectLst>
                <a:latin typeface="Arial"/>
                <a:cs typeface="Arial"/>
              </a:rPr>
              <a:t>Core processes of ACT in Treatment</a:t>
            </a:r>
            <a:endParaRPr lang="en-US" sz="3600" dirty="0">
              <a:effectLst>
                <a:outerShdw blurRad="38100" dist="38100" dir="2700000" algn="tl">
                  <a:srgbClr val="000000"/>
                </a:outerShdw>
              </a:effectLst>
              <a:latin typeface="Arial"/>
              <a:cs typeface="Arial"/>
            </a:endParaRPr>
          </a:p>
          <a:p>
            <a:pPr marL="342900" indent="-342900">
              <a:lnSpc>
                <a:spcPct val="120000"/>
              </a:lnSpc>
              <a:buFont typeface="Arial"/>
              <a:buChar char="•"/>
            </a:pPr>
            <a:r>
              <a:rPr lang="en-US" sz="3600" dirty="0" smtClean="0">
                <a:effectLst>
                  <a:outerShdw blurRad="38100" dist="38100" dir="2700000" algn="tl">
                    <a:srgbClr val="000000"/>
                  </a:outerShdw>
                </a:effectLst>
                <a:latin typeface="Arial"/>
                <a:cs typeface="Arial"/>
              </a:rPr>
              <a:t>Evidence  </a:t>
            </a:r>
            <a:endParaRPr lang="en-US" sz="3600" dirty="0">
              <a:effectLst>
                <a:outerShdw blurRad="38100" dist="38100" dir="2700000" algn="tl">
                  <a:srgbClr val="000000"/>
                </a:outerShdw>
              </a:effectLst>
              <a:latin typeface="Arial"/>
              <a:cs typeface="Arial"/>
            </a:endParaRPr>
          </a:p>
        </p:txBody>
      </p:sp>
    </p:spTree>
    <p:extLst>
      <p:ext uri="{BB962C8B-B14F-4D97-AF65-F5344CB8AC3E}">
        <p14:creationId xmlns:p14="http://schemas.microsoft.com/office/powerpoint/2010/main" val="8820897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556792"/>
            <a:ext cx="8856984" cy="3600400"/>
          </a:xfrm>
        </p:spPr>
        <p:txBody>
          <a:bodyPr>
            <a:noAutofit/>
          </a:bodyPr>
          <a:lstStyle/>
          <a:p>
            <a:pPr marL="64008" indent="0">
              <a:buNone/>
            </a:pPr>
            <a:endParaRPr lang="en-US" sz="800" dirty="0" smtClean="0"/>
          </a:p>
          <a:p>
            <a:pPr marL="64008" indent="0">
              <a:buNone/>
            </a:pPr>
            <a:endParaRPr lang="en-US" sz="800" dirty="0"/>
          </a:p>
          <a:p>
            <a:pPr marL="64008" indent="0">
              <a:buNone/>
            </a:pPr>
            <a:endParaRPr lang="en-US" sz="800" dirty="0" smtClean="0"/>
          </a:p>
          <a:p>
            <a:pPr marL="64008" indent="0" algn="just">
              <a:buNone/>
            </a:pPr>
            <a:r>
              <a:rPr lang="en-US" sz="1800" b="1" dirty="0" smtClean="0">
                <a:solidFill>
                  <a:srgbClr val="FFFF00"/>
                </a:solidFill>
                <a:latin typeface="Arial"/>
                <a:cs typeface="Arial"/>
              </a:rPr>
              <a:t>RESULTS</a:t>
            </a:r>
            <a:r>
              <a:rPr lang="en-US" sz="1800" b="1" dirty="0">
                <a:solidFill>
                  <a:srgbClr val="FFFF00"/>
                </a:solidFill>
                <a:latin typeface="Arial"/>
                <a:cs typeface="Arial"/>
              </a:rPr>
              <a:t>:</a:t>
            </a:r>
          </a:p>
          <a:p>
            <a:pPr marL="64008" indent="0" algn="just">
              <a:lnSpc>
                <a:spcPct val="150000"/>
              </a:lnSpc>
              <a:buNone/>
            </a:pPr>
            <a:r>
              <a:rPr lang="en-US" sz="1800" dirty="0">
                <a:latin typeface="Arial"/>
                <a:cs typeface="Arial"/>
              </a:rPr>
              <a:t>We found </a:t>
            </a:r>
            <a:r>
              <a:rPr lang="en-US" sz="1800" dirty="0">
                <a:solidFill>
                  <a:srgbClr val="FFFF00"/>
                </a:solidFill>
                <a:latin typeface="Arial"/>
                <a:cs typeface="Arial"/>
              </a:rPr>
              <a:t>16 studies, 10 of which were </a:t>
            </a:r>
            <a:r>
              <a:rPr lang="en-US" sz="1800" dirty="0" smtClean="0">
                <a:solidFill>
                  <a:srgbClr val="FFFF00"/>
                </a:solidFill>
                <a:latin typeface="Arial"/>
                <a:cs typeface="Arial"/>
              </a:rPr>
              <a:t>RCT's</a:t>
            </a:r>
            <a:r>
              <a:rPr lang="en-US" sz="1800" dirty="0">
                <a:latin typeface="Arial"/>
                <a:cs typeface="Arial"/>
              </a:rPr>
              <a:t>. Eight studies dealt with drug problems or mixed substance problems, 7 studies focused on cigarette smoking, and only 1 publication concerned alcohol treatment. </a:t>
            </a:r>
            <a:endParaRPr lang="en-US" sz="1800" dirty="0" smtClean="0">
              <a:latin typeface="Arial"/>
              <a:cs typeface="Arial"/>
            </a:endParaRPr>
          </a:p>
          <a:p>
            <a:pPr marL="64008" indent="0" algn="just">
              <a:lnSpc>
                <a:spcPct val="150000"/>
              </a:lnSpc>
              <a:buNone/>
            </a:pPr>
            <a:endParaRPr lang="en-US" sz="1800" dirty="0">
              <a:latin typeface="Arial"/>
              <a:cs typeface="Arial"/>
            </a:endParaRPr>
          </a:p>
          <a:p>
            <a:pPr marL="64008" indent="0" algn="just">
              <a:lnSpc>
                <a:spcPct val="150000"/>
              </a:lnSpc>
              <a:buNone/>
            </a:pPr>
            <a:r>
              <a:rPr lang="en-US" sz="3200" dirty="0" smtClean="0">
                <a:latin typeface="Arial"/>
                <a:cs typeface="Arial"/>
              </a:rPr>
              <a:t>The </a:t>
            </a:r>
            <a:r>
              <a:rPr lang="en-US" sz="3200" dirty="0">
                <a:solidFill>
                  <a:srgbClr val="FFFF00"/>
                </a:solidFill>
                <a:latin typeface="Arial"/>
                <a:cs typeface="Arial"/>
              </a:rPr>
              <a:t>majority of studies reported positive results for act following treatment and at follow-up.</a:t>
            </a:r>
          </a:p>
          <a:p>
            <a:pPr marL="64008" indent="0" algn="just">
              <a:buNone/>
            </a:pPr>
            <a:endParaRPr lang="en-US" sz="1400" b="1" dirty="0" smtClean="0">
              <a:solidFill>
                <a:srgbClr val="FFFF00"/>
              </a:solidFill>
              <a:latin typeface="Arial"/>
              <a:cs typeface="Arial"/>
            </a:endParaRPr>
          </a:p>
          <a:p>
            <a:pPr marL="64008" indent="0" algn="just">
              <a:buNone/>
            </a:pPr>
            <a:endParaRPr lang="en-US" sz="1400" b="1" dirty="0">
              <a:latin typeface="Arial"/>
              <a:cs typeface="Arial"/>
            </a:endParaRPr>
          </a:p>
          <a:p>
            <a:pPr marL="64008" indent="0" algn="just">
              <a:buNone/>
            </a:pPr>
            <a:endParaRPr lang="en-US" sz="1400" b="1" dirty="0" smtClean="0">
              <a:latin typeface="Arial"/>
              <a:cs typeface="Arial"/>
            </a:endParaRPr>
          </a:p>
        </p:txBody>
      </p:sp>
      <p:sp>
        <p:nvSpPr>
          <p:cNvPr id="6" name="Rectangle 5"/>
          <p:cNvSpPr/>
          <p:nvPr/>
        </p:nvSpPr>
        <p:spPr>
          <a:xfrm>
            <a:off x="179512" y="6309320"/>
            <a:ext cx="8964488" cy="430887"/>
          </a:xfrm>
          <a:prstGeom prst="rect">
            <a:avLst/>
          </a:prstGeom>
        </p:spPr>
        <p:txBody>
          <a:bodyPr wrap="square">
            <a:spAutoFit/>
          </a:bodyPr>
          <a:lstStyle/>
          <a:p>
            <a:r>
              <a:rPr lang="de-DE" sz="1100" dirty="0" smtClean="0">
                <a:solidFill>
                  <a:srgbClr val="FFFFFF"/>
                </a:solidFill>
                <a:latin typeface="Arial"/>
                <a:cs typeface="Arial"/>
              </a:rPr>
              <a:t> De </a:t>
            </a:r>
            <a:r>
              <a:rPr lang="de-DE" sz="1100" dirty="0" err="1" smtClean="0">
                <a:solidFill>
                  <a:srgbClr val="FFFFFF"/>
                </a:solidFill>
                <a:latin typeface="Arial"/>
                <a:cs typeface="Arial"/>
              </a:rPr>
              <a:t>Groot</a:t>
            </a:r>
            <a:r>
              <a:rPr lang="de-DE" sz="1100" dirty="0" smtClean="0">
                <a:solidFill>
                  <a:srgbClr val="FFFFFF"/>
                </a:solidFill>
                <a:latin typeface="Arial"/>
                <a:cs typeface="Arial"/>
              </a:rPr>
              <a:t> et al. (2014) </a:t>
            </a:r>
            <a:r>
              <a:rPr lang="nl-NL" sz="1100" u="sng" dirty="0" err="1" smtClean="0">
                <a:solidFill>
                  <a:srgbClr val="FFFFFF"/>
                </a:solidFill>
                <a:latin typeface="Arial"/>
                <a:cs typeface="Arial"/>
              </a:rPr>
              <a:t>Acceptance</a:t>
            </a:r>
            <a:r>
              <a:rPr lang="nl-NL" sz="1100" u="sng" dirty="0" smtClean="0">
                <a:solidFill>
                  <a:srgbClr val="FFFFFF"/>
                </a:solidFill>
                <a:latin typeface="Arial"/>
                <a:cs typeface="Arial"/>
              </a:rPr>
              <a:t> </a:t>
            </a:r>
            <a:r>
              <a:rPr lang="nl-NL" sz="1100" u="sng" dirty="0" err="1">
                <a:solidFill>
                  <a:srgbClr val="FFFFFF"/>
                </a:solidFill>
                <a:latin typeface="Arial"/>
                <a:cs typeface="Arial"/>
              </a:rPr>
              <a:t>and</a:t>
            </a:r>
            <a:r>
              <a:rPr lang="nl-NL" sz="1100" u="sng" dirty="0">
                <a:solidFill>
                  <a:srgbClr val="FFFFFF"/>
                </a:solidFill>
                <a:latin typeface="Arial"/>
                <a:cs typeface="Arial"/>
              </a:rPr>
              <a:t> commitment </a:t>
            </a:r>
            <a:r>
              <a:rPr lang="nl-NL" sz="1100" u="sng" dirty="0" err="1">
                <a:solidFill>
                  <a:srgbClr val="FFFFFF"/>
                </a:solidFill>
                <a:latin typeface="Arial"/>
                <a:cs typeface="Arial"/>
              </a:rPr>
              <a:t>therapy</a:t>
            </a:r>
            <a:r>
              <a:rPr lang="nl-NL" sz="1100" u="sng" dirty="0">
                <a:solidFill>
                  <a:srgbClr val="FFFFFF"/>
                </a:solidFill>
                <a:latin typeface="Arial"/>
                <a:cs typeface="Arial"/>
              </a:rPr>
              <a:t> (ACT) </a:t>
            </a:r>
            <a:r>
              <a:rPr lang="nl-NL" sz="1100" u="sng" dirty="0" err="1">
                <a:solidFill>
                  <a:srgbClr val="FFFFFF"/>
                </a:solidFill>
                <a:latin typeface="Arial"/>
                <a:cs typeface="Arial"/>
              </a:rPr>
              <a:t>and</a:t>
            </a:r>
            <a:r>
              <a:rPr lang="nl-NL" sz="1100" u="sng" dirty="0">
                <a:solidFill>
                  <a:srgbClr val="FFFFFF"/>
                </a:solidFill>
                <a:latin typeface="Arial"/>
                <a:cs typeface="Arial"/>
              </a:rPr>
              <a:t> </a:t>
            </a:r>
            <a:r>
              <a:rPr lang="nl-NL" sz="1100" u="sng" dirty="0" err="1">
                <a:solidFill>
                  <a:srgbClr val="FFFFFF"/>
                </a:solidFill>
                <a:latin typeface="Arial"/>
                <a:cs typeface="Arial"/>
              </a:rPr>
              <a:t>addiction</a:t>
            </a:r>
            <a:r>
              <a:rPr lang="nl-NL" sz="1100" u="sng" dirty="0">
                <a:solidFill>
                  <a:srgbClr val="FFFFFF"/>
                </a:solidFill>
                <a:latin typeface="Arial"/>
                <a:cs typeface="Arial"/>
              </a:rPr>
              <a:t>: a </a:t>
            </a:r>
            <a:r>
              <a:rPr lang="nl-NL" sz="1100" u="sng" dirty="0" err="1">
                <a:solidFill>
                  <a:srgbClr val="FFFFFF"/>
                </a:solidFill>
                <a:latin typeface="Arial"/>
                <a:cs typeface="Arial"/>
              </a:rPr>
              <a:t>literature</a:t>
            </a:r>
            <a:r>
              <a:rPr lang="nl-NL" sz="1100" u="sng" dirty="0">
                <a:solidFill>
                  <a:srgbClr val="FFFFFF"/>
                </a:solidFill>
                <a:latin typeface="Arial"/>
                <a:cs typeface="Arial"/>
              </a:rPr>
              <a:t> </a:t>
            </a:r>
            <a:r>
              <a:rPr lang="nl-NL" sz="1100" u="sng" dirty="0" smtClean="0">
                <a:solidFill>
                  <a:srgbClr val="FFFFFF"/>
                </a:solidFill>
                <a:latin typeface="Arial"/>
                <a:cs typeface="Arial"/>
              </a:rPr>
              <a:t>review</a:t>
            </a:r>
            <a:r>
              <a:rPr lang="nl-NL" sz="1100" u="sng" dirty="0">
                <a:solidFill>
                  <a:srgbClr val="FFFFFF"/>
                </a:solidFill>
                <a:latin typeface="Arial"/>
                <a:cs typeface="Arial"/>
              </a:rPr>
              <a:t>.</a:t>
            </a:r>
            <a:r>
              <a:rPr lang="nl-NL" sz="1100" u="sng" dirty="0" smtClean="0">
                <a:solidFill>
                  <a:srgbClr val="FFFFFF"/>
                </a:solidFill>
                <a:latin typeface="Arial"/>
                <a:cs typeface="Arial"/>
              </a:rPr>
              <a:t> </a:t>
            </a:r>
            <a:r>
              <a:rPr lang="nl-NL" sz="1100" u="sng" dirty="0" err="1" smtClean="0">
                <a:solidFill>
                  <a:srgbClr val="FFFFFF"/>
                </a:solidFill>
                <a:latin typeface="Arial"/>
                <a:cs typeface="Arial"/>
              </a:rPr>
              <a:t>Tijdschr</a:t>
            </a:r>
            <a:r>
              <a:rPr lang="nl-NL" sz="1100" u="sng" dirty="0" smtClean="0">
                <a:solidFill>
                  <a:srgbClr val="FFFFFF"/>
                </a:solidFill>
                <a:latin typeface="Arial"/>
                <a:cs typeface="Arial"/>
              </a:rPr>
              <a:t> </a:t>
            </a:r>
            <a:r>
              <a:rPr lang="nl-NL" sz="1100" u="sng" dirty="0">
                <a:solidFill>
                  <a:srgbClr val="FFFFFF"/>
                </a:solidFill>
                <a:latin typeface="Arial"/>
                <a:cs typeface="Arial"/>
              </a:rPr>
              <a:t>Psychiatr</a:t>
            </a:r>
            <a:r>
              <a:rPr lang="nl-NL" sz="1100" u="sng" dirty="0" smtClean="0">
                <a:solidFill>
                  <a:srgbClr val="FFFFFF"/>
                </a:solidFill>
                <a:latin typeface="Arial"/>
                <a:cs typeface="Arial"/>
              </a:rPr>
              <a:t>.;56</a:t>
            </a:r>
            <a:r>
              <a:rPr lang="nl-NL" sz="1100" u="sng" dirty="0">
                <a:solidFill>
                  <a:srgbClr val="FFFFFF"/>
                </a:solidFill>
                <a:latin typeface="Arial"/>
                <a:cs typeface="Arial"/>
              </a:rPr>
              <a:t>(9):577-85.</a:t>
            </a:r>
          </a:p>
          <a:p>
            <a:endParaRPr lang="nl-NL" sz="1100" u="sng" dirty="0">
              <a:solidFill>
                <a:srgbClr val="FFFFFF"/>
              </a:solidFill>
              <a:latin typeface="Arial"/>
              <a:cs typeface="Arial"/>
            </a:endParaRPr>
          </a:p>
        </p:txBody>
      </p:sp>
      <p:pic>
        <p:nvPicPr>
          <p:cNvPr id="10" name="Picture 9"/>
          <p:cNvPicPr>
            <a:picLocks noChangeAspect="1"/>
          </p:cNvPicPr>
          <p:nvPr/>
        </p:nvPicPr>
        <p:blipFill>
          <a:blip r:embed="rId2"/>
          <a:stretch>
            <a:fillRect/>
          </a:stretch>
        </p:blipFill>
        <p:spPr>
          <a:xfrm>
            <a:off x="1619672" y="332656"/>
            <a:ext cx="5760640" cy="1008112"/>
          </a:xfrm>
          <a:prstGeom prst="rect">
            <a:avLst/>
          </a:prstGeom>
        </p:spPr>
      </p:pic>
    </p:spTree>
    <p:extLst>
      <p:ext uri="{BB962C8B-B14F-4D97-AF65-F5344CB8AC3E}">
        <p14:creationId xmlns:p14="http://schemas.microsoft.com/office/powerpoint/2010/main" val="42532433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Content Placeholder 2"/>
          <p:cNvSpPr>
            <a:spLocks noGrp="1"/>
          </p:cNvSpPr>
          <p:nvPr>
            <p:ph idx="1"/>
          </p:nvPr>
        </p:nvSpPr>
        <p:spPr>
          <a:xfrm>
            <a:off x="179512" y="1844824"/>
            <a:ext cx="8834438" cy="5949280"/>
          </a:xfrm>
        </p:spPr>
        <p:txBody>
          <a:bodyPr>
            <a:normAutofit fontScale="47500" lnSpcReduction="20000"/>
          </a:bodyPr>
          <a:lstStyle/>
          <a:p>
            <a:pPr marL="342900" indent="-342900" algn="just" eaLnBrk="0" fontAlgn="base" hangingPunct="0">
              <a:lnSpc>
                <a:spcPct val="170000"/>
              </a:lnSpc>
              <a:spcBef>
                <a:spcPct val="0"/>
              </a:spcBef>
              <a:spcAft>
                <a:spcPct val="0"/>
              </a:spcAft>
              <a:buFont typeface="Arial"/>
              <a:buChar char="•"/>
            </a:pPr>
            <a:r>
              <a:rPr lang="en-US" sz="5800" dirty="0">
                <a:effectLst>
                  <a:outerShdw blurRad="38100" dist="38100" dir="2700000" algn="tl">
                    <a:srgbClr val="000000"/>
                  </a:outerShdw>
                </a:effectLst>
                <a:latin typeface="Arial"/>
                <a:ea typeface="ＭＳ Ｐゴシック" charset="0"/>
                <a:cs typeface="Arial"/>
              </a:rPr>
              <a:t>ACT is </a:t>
            </a:r>
            <a:r>
              <a:rPr lang="en-US" sz="5800" dirty="0" err="1">
                <a:effectLst>
                  <a:outerShdw blurRad="38100" dist="38100" dir="2700000" algn="tl">
                    <a:srgbClr val="000000"/>
                  </a:outerShdw>
                </a:effectLst>
                <a:latin typeface="Arial"/>
                <a:ea typeface="ＭＳ Ｐゴシック" charset="0"/>
                <a:cs typeface="Arial"/>
              </a:rPr>
              <a:t>recognised</a:t>
            </a:r>
            <a:r>
              <a:rPr lang="en-US" sz="5800" dirty="0">
                <a:effectLst>
                  <a:outerShdw blurRad="38100" dist="38100" dir="2700000" algn="tl">
                    <a:srgbClr val="000000"/>
                  </a:outerShdw>
                </a:effectLst>
                <a:latin typeface="Arial"/>
                <a:ea typeface="ＭＳ Ｐゴシック" charset="0"/>
                <a:cs typeface="Arial"/>
              </a:rPr>
              <a:t> as “empirically supported” by the US Substance Abuse and Mental Health Services Administration (SAMHSA) and their national registry of evidence based </a:t>
            </a:r>
            <a:r>
              <a:rPr lang="en-US" sz="5800" dirty="0" err="1">
                <a:effectLst>
                  <a:outerShdw blurRad="38100" dist="38100" dir="2700000" algn="tl">
                    <a:srgbClr val="000000"/>
                  </a:outerShdw>
                </a:effectLst>
                <a:latin typeface="Arial"/>
                <a:ea typeface="ＭＳ Ｐゴシック" charset="0"/>
                <a:cs typeface="Arial"/>
              </a:rPr>
              <a:t>programmes</a:t>
            </a:r>
            <a:r>
              <a:rPr lang="en-US" sz="5800" dirty="0">
                <a:effectLst>
                  <a:outerShdw blurRad="38100" dist="38100" dir="2700000" algn="tl">
                    <a:srgbClr val="000000"/>
                  </a:outerShdw>
                </a:effectLst>
                <a:latin typeface="Arial"/>
                <a:ea typeface="ＭＳ Ｐゴシック" charset="0"/>
                <a:cs typeface="Arial"/>
              </a:rPr>
              <a:t> and practices in areas of substance abuse.</a:t>
            </a:r>
          </a:p>
          <a:p>
            <a:pPr marL="0" indent="0" algn="just">
              <a:lnSpc>
                <a:spcPct val="150000"/>
              </a:lnSpc>
              <a:buNone/>
            </a:pPr>
            <a:endParaRPr lang="en-US" sz="5100" dirty="0">
              <a:latin typeface="Arial"/>
              <a:cs typeface="Arial"/>
              <a:sym typeface="Wingdings"/>
            </a:endParaRPr>
          </a:p>
          <a:p>
            <a:pPr marL="0" indent="0" algn="just">
              <a:lnSpc>
                <a:spcPct val="150000"/>
              </a:lnSpc>
              <a:buNone/>
            </a:pPr>
            <a:r>
              <a:rPr lang="en-US" sz="1400" dirty="0" smtClean="0">
                <a:latin typeface="Arial"/>
                <a:cs typeface="Arial"/>
                <a:sym typeface="Wingdings"/>
              </a:rPr>
              <a:t> </a:t>
            </a:r>
            <a:r>
              <a:rPr lang="en-US" sz="1400" dirty="0" smtClean="0">
                <a:latin typeface="Arial"/>
                <a:cs typeface="Arial"/>
              </a:rPr>
              <a:t>URL: http</a:t>
            </a:r>
            <a:r>
              <a:rPr lang="en-US" sz="1400" dirty="0">
                <a:latin typeface="Arial"/>
                <a:cs typeface="Arial"/>
              </a:rPr>
              <a:t>://</a:t>
            </a:r>
            <a:r>
              <a:rPr lang="en-US" sz="1400" dirty="0" err="1" smtClean="0">
                <a:latin typeface="Arial"/>
                <a:cs typeface="Arial"/>
              </a:rPr>
              <a:t>www.samhsa.gov</a:t>
            </a:r>
            <a:endParaRPr lang="en-US" sz="1400" dirty="0" smtClean="0">
              <a:solidFill>
                <a:schemeClr val="tx1"/>
              </a:solidFill>
              <a:latin typeface="Arial"/>
              <a:cs typeface="Arial"/>
            </a:endParaRPr>
          </a:p>
          <a:p>
            <a:pPr marL="285750" indent="-285750" algn="just">
              <a:lnSpc>
                <a:spcPct val="150000"/>
              </a:lnSpc>
            </a:pPr>
            <a:endParaRPr lang="en-US" sz="1400" dirty="0" smtClean="0">
              <a:latin typeface="Arial"/>
              <a:cs typeface="Arial"/>
            </a:endParaRPr>
          </a:p>
          <a:p>
            <a:pPr marL="285750" indent="-285750" algn="just">
              <a:lnSpc>
                <a:spcPct val="150000"/>
              </a:lnSpc>
            </a:pPr>
            <a:endParaRPr lang="en-US" sz="1400" dirty="0">
              <a:latin typeface="Arial"/>
              <a:cs typeface="Arial"/>
            </a:endParaRPr>
          </a:p>
          <a:p>
            <a:pPr marL="285750" indent="-285750" algn="just">
              <a:lnSpc>
                <a:spcPct val="150000"/>
              </a:lnSpc>
            </a:pPr>
            <a:endParaRPr lang="en-US" sz="1400" dirty="0" smtClean="0">
              <a:latin typeface="Arial"/>
              <a:cs typeface="Arial"/>
            </a:endParaRPr>
          </a:p>
          <a:p>
            <a:pPr marL="285750" indent="-285750" algn="just">
              <a:lnSpc>
                <a:spcPct val="150000"/>
              </a:lnSpc>
            </a:pPr>
            <a:endParaRPr lang="en-US" sz="1400" dirty="0">
              <a:latin typeface="Arial"/>
              <a:cs typeface="Arial"/>
            </a:endParaRPr>
          </a:p>
          <a:p>
            <a:pPr marL="0" indent="0" eaLnBrk="1" hangingPunct="1">
              <a:buFont typeface="Wingdings 2" charset="0"/>
              <a:buNone/>
            </a:pPr>
            <a:endParaRPr lang="en-US" dirty="0">
              <a:latin typeface="Times New Roman" charset="0"/>
              <a:cs typeface="Times New Roman" charset="0"/>
            </a:endParaRPr>
          </a:p>
          <a:p>
            <a:pPr marL="0" indent="0" eaLnBrk="1" hangingPunct="1">
              <a:buFont typeface="Wingdings 2" charset="0"/>
              <a:buNone/>
            </a:pPr>
            <a:r>
              <a:rPr lang="en-US" dirty="0">
                <a:latin typeface="Candara" charset="0"/>
              </a:rPr>
              <a:t>         </a:t>
            </a:r>
          </a:p>
          <a:p>
            <a:pPr marL="0" indent="0" eaLnBrk="1" hangingPunct="1">
              <a:buFont typeface="Wingdings 2" charset="0"/>
              <a:buNone/>
            </a:pPr>
            <a:r>
              <a:rPr lang="en-US" dirty="0">
                <a:latin typeface="Candara" charset="0"/>
              </a:rPr>
              <a:t>        </a:t>
            </a:r>
          </a:p>
          <a:p>
            <a:pPr marL="0" indent="0" eaLnBrk="1" hangingPunct="1">
              <a:buFont typeface="Wingdings 2" charset="0"/>
              <a:buAutoNum type="arabicPeriod"/>
            </a:pPr>
            <a:endParaRPr lang="en-US" dirty="0">
              <a:latin typeface="Candara" charset="0"/>
            </a:endParaRPr>
          </a:p>
        </p:txBody>
      </p:sp>
      <p:pic>
        <p:nvPicPr>
          <p:cNvPr id="2" name="Picture 1"/>
          <p:cNvPicPr>
            <a:picLocks noChangeAspect="1"/>
          </p:cNvPicPr>
          <p:nvPr/>
        </p:nvPicPr>
        <p:blipFill>
          <a:blip r:embed="rId3"/>
          <a:stretch>
            <a:fillRect/>
          </a:stretch>
        </p:blipFill>
        <p:spPr>
          <a:xfrm>
            <a:off x="5796136" y="188640"/>
            <a:ext cx="3096344" cy="864096"/>
          </a:xfrm>
          <a:prstGeom prst="rect">
            <a:avLst/>
          </a:prstGeom>
        </p:spPr>
      </p:pic>
      <p:sp>
        <p:nvSpPr>
          <p:cNvPr id="3" name="TextBox 2"/>
          <p:cNvSpPr txBox="1"/>
          <p:nvPr/>
        </p:nvSpPr>
        <p:spPr>
          <a:xfrm>
            <a:off x="179512" y="6309320"/>
            <a:ext cx="8784976" cy="1237262"/>
          </a:xfrm>
          <a:prstGeom prst="rect">
            <a:avLst/>
          </a:prstGeom>
          <a:noFill/>
        </p:spPr>
        <p:txBody>
          <a:bodyPr wrap="square" rtlCol="0">
            <a:spAutoFit/>
          </a:bodyPr>
          <a:lstStyle/>
          <a:p>
            <a:pPr>
              <a:lnSpc>
                <a:spcPct val="120000"/>
              </a:lnSpc>
            </a:pPr>
            <a:r>
              <a:rPr lang="en-US" sz="1100" dirty="0">
                <a:latin typeface="Arial"/>
                <a:cs typeface="Arial"/>
              </a:rPr>
              <a:t>SAMHSA: Results from the 2012 National Survey on Drug Use and Health: Summary of National Findings. NSDUH Series H-46, </a:t>
            </a:r>
            <a:r>
              <a:rPr lang="en-US" sz="1100" dirty="0" smtClean="0">
                <a:latin typeface="Arial"/>
                <a:cs typeface="Arial"/>
              </a:rPr>
              <a:t>HHS. </a:t>
            </a:r>
            <a:r>
              <a:rPr lang="en-US" sz="1100" dirty="0">
                <a:latin typeface="Arial"/>
                <a:cs typeface="Arial"/>
              </a:rPr>
              <a:t>Publication No (SMA) 13-4795. Rockville, MD: Substance Abuse and Mental Health Services Administration; </a:t>
            </a:r>
            <a:r>
              <a:rPr lang="en-US" sz="1100" dirty="0" smtClean="0">
                <a:latin typeface="Arial"/>
                <a:cs typeface="Arial"/>
              </a:rPr>
              <a:t>2012</a:t>
            </a:r>
            <a:endParaRPr lang="en-US" sz="1100" dirty="0">
              <a:latin typeface="Arial"/>
              <a:cs typeface="Arial"/>
            </a:endParaRPr>
          </a:p>
          <a:p>
            <a:r>
              <a:rPr lang="en-US" dirty="0" smtClean="0"/>
              <a:t> </a:t>
            </a:r>
            <a:endParaRPr lang="en-US" dirty="0"/>
          </a:p>
          <a:p>
            <a:endParaRPr lang="en-US" dirty="0"/>
          </a:p>
        </p:txBody>
      </p:sp>
    </p:spTree>
    <p:extLst>
      <p:ext uri="{BB962C8B-B14F-4D97-AF65-F5344CB8AC3E}">
        <p14:creationId xmlns:p14="http://schemas.microsoft.com/office/powerpoint/2010/main" val="37293171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5536" y="2060848"/>
            <a:ext cx="8208912" cy="1246495"/>
          </a:xfrm>
          <a:prstGeom prst="rect">
            <a:avLst/>
          </a:prstGeom>
        </p:spPr>
        <p:txBody>
          <a:bodyPr wrap="square">
            <a:spAutoFit/>
          </a:bodyPr>
          <a:lstStyle/>
          <a:p>
            <a:pPr marL="64008" algn="ctr" eaLnBrk="1" hangingPunct="1">
              <a:lnSpc>
                <a:spcPct val="130000"/>
              </a:lnSpc>
              <a:spcBef>
                <a:spcPct val="20000"/>
              </a:spcBef>
              <a:buClr>
                <a:schemeClr val="accent1"/>
              </a:buClr>
              <a:buSzPct val="80000"/>
            </a:pPr>
            <a:r>
              <a:rPr lang="de-DE" sz="60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rPr>
              <a:t>ACT FOR PD</a:t>
            </a:r>
            <a:endParaRPr lang="de-DE" sz="60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ndParaRPr>
          </a:p>
        </p:txBody>
      </p:sp>
    </p:spTree>
    <p:extLst>
      <p:ext uri="{BB962C8B-B14F-4D97-AF65-F5344CB8AC3E}">
        <p14:creationId xmlns:p14="http://schemas.microsoft.com/office/powerpoint/2010/main" val="9502123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707904" y="188640"/>
            <a:ext cx="5256584" cy="2160240"/>
          </a:xfrm>
          <a:prstGeom prst="rect">
            <a:avLst/>
          </a:prstGeom>
        </p:spPr>
      </p:pic>
      <p:sp>
        <p:nvSpPr>
          <p:cNvPr id="3" name="TextBox 2"/>
          <p:cNvSpPr txBox="1"/>
          <p:nvPr/>
        </p:nvSpPr>
        <p:spPr>
          <a:xfrm>
            <a:off x="107504" y="2708920"/>
            <a:ext cx="8928992" cy="4179605"/>
          </a:xfrm>
          <a:prstGeom prst="rect">
            <a:avLst/>
          </a:prstGeom>
          <a:noFill/>
        </p:spPr>
        <p:txBody>
          <a:bodyPr wrap="square" rtlCol="0">
            <a:spAutoFit/>
          </a:bodyPr>
          <a:lstStyle/>
          <a:p>
            <a:pPr algn="just"/>
            <a:r>
              <a:rPr lang="en-US" sz="2000" b="1" u="sng" dirty="0" smtClean="0">
                <a:latin typeface="Arial"/>
                <a:cs typeface="Arial"/>
              </a:rPr>
              <a:t>Abstract:</a:t>
            </a:r>
          </a:p>
          <a:p>
            <a:pPr algn="just">
              <a:lnSpc>
                <a:spcPct val="130000"/>
              </a:lnSpc>
            </a:pPr>
            <a:r>
              <a:rPr lang="en-US" sz="2000" dirty="0" smtClean="0">
                <a:solidFill>
                  <a:srgbClr val="FFFF00"/>
                </a:solidFill>
                <a:latin typeface="Arial"/>
                <a:cs typeface="Arial"/>
              </a:rPr>
              <a:t>Brief </a:t>
            </a:r>
            <a:r>
              <a:rPr lang="en-US" sz="2000" dirty="0">
                <a:solidFill>
                  <a:srgbClr val="FFFF00"/>
                </a:solidFill>
                <a:latin typeface="Arial"/>
                <a:cs typeface="Arial"/>
              </a:rPr>
              <a:t>group-based Acceptance and Commitment Therapy (ACT) intervention</a:t>
            </a:r>
            <a:r>
              <a:rPr lang="en-US" sz="2000" dirty="0">
                <a:latin typeface="Arial"/>
                <a:cs typeface="Arial"/>
              </a:rPr>
              <a:t> (12 two-hour sessions) was conducted with clients of public mental health services meeting four or more criteria for borderline personality disorder (BPD). </a:t>
            </a:r>
            <a:endParaRPr lang="en-US" sz="2000" dirty="0" smtClean="0">
              <a:latin typeface="Arial"/>
              <a:cs typeface="Arial"/>
            </a:endParaRPr>
          </a:p>
          <a:p>
            <a:pPr algn="just">
              <a:lnSpc>
                <a:spcPct val="130000"/>
              </a:lnSpc>
            </a:pPr>
            <a:endParaRPr lang="en-US" dirty="0" smtClean="0">
              <a:latin typeface="Arial"/>
              <a:cs typeface="Arial"/>
            </a:endParaRPr>
          </a:p>
          <a:p>
            <a:pPr algn="just">
              <a:lnSpc>
                <a:spcPct val="130000"/>
              </a:lnSpc>
            </a:pPr>
            <a:r>
              <a:rPr lang="en-US" b="1" u="sng" dirty="0" smtClean="0">
                <a:solidFill>
                  <a:srgbClr val="FFFF00"/>
                </a:solidFill>
                <a:latin typeface="Arial"/>
                <a:cs typeface="Arial"/>
              </a:rPr>
              <a:t>The </a:t>
            </a:r>
            <a:r>
              <a:rPr lang="en-US" b="1" u="sng" dirty="0">
                <a:solidFill>
                  <a:srgbClr val="FFFF00"/>
                </a:solidFill>
                <a:latin typeface="Arial"/>
                <a:cs typeface="Arial"/>
              </a:rPr>
              <a:t>ACT+TAU gain was both clinically and statistically significant</a:t>
            </a:r>
            <a:endParaRPr lang="en-US" b="1" u="sng" dirty="0" smtClean="0">
              <a:solidFill>
                <a:srgbClr val="FFFF00"/>
              </a:solidFill>
              <a:latin typeface="Arial"/>
              <a:cs typeface="Arial"/>
            </a:endParaRPr>
          </a:p>
          <a:p>
            <a:pPr algn="just"/>
            <a:endParaRPr lang="en-US" dirty="0" smtClean="0">
              <a:latin typeface="Arial"/>
              <a:cs typeface="Arial"/>
            </a:endParaRPr>
          </a:p>
          <a:p>
            <a:pPr algn="just"/>
            <a:endParaRPr lang="en-US" dirty="0">
              <a:latin typeface="Arial"/>
              <a:cs typeface="Arial"/>
            </a:endParaRPr>
          </a:p>
        </p:txBody>
      </p:sp>
      <p:sp>
        <p:nvSpPr>
          <p:cNvPr id="4" name="TextBox 3"/>
          <p:cNvSpPr txBox="1"/>
          <p:nvPr/>
        </p:nvSpPr>
        <p:spPr>
          <a:xfrm>
            <a:off x="0" y="6381328"/>
            <a:ext cx="9324528" cy="800219"/>
          </a:xfrm>
          <a:prstGeom prst="rect">
            <a:avLst/>
          </a:prstGeom>
          <a:noFill/>
        </p:spPr>
        <p:txBody>
          <a:bodyPr wrap="square" rtlCol="0">
            <a:spAutoFit/>
          </a:bodyPr>
          <a:lstStyle/>
          <a:p>
            <a:r>
              <a:rPr lang="en-US" sz="1100" dirty="0" smtClean="0">
                <a:latin typeface="Arial"/>
                <a:cs typeface="Arial"/>
              </a:rPr>
              <a:t>Morton et al (2012) </a:t>
            </a:r>
          </a:p>
          <a:p>
            <a:r>
              <a:rPr lang="en-US" sz="1100" dirty="0" smtClean="0">
                <a:latin typeface="Arial"/>
                <a:cs typeface="Arial"/>
              </a:rPr>
              <a:t>Acceptance </a:t>
            </a:r>
            <a:r>
              <a:rPr lang="en-US" sz="1100" dirty="0">
                <a:latin typeface="Arial"/>
                <a:cs typeface="Arial"/>
              </a:rPr>
              <a:t>and Commitment Therapy Group Treatment for Symptoms of </a:t>
            </a:r>
            <a:r>
              <a:rPr lang="en-US" sz="1100" dirty="0" smtClean="0">
                <a:latin typeface="Arial"/>
                <a:cs typeface="Arial"/>
              </a:rPr>
              <a:t> Borderline </a:t>
            </a:r>
            <a:r>
              <a:rPr lang="en-US" sz="1100" dirty="0">
                <a:latin typeface="Arial"/>
                <a:cs typeface="Arial"/>
              </a:rPr>
              <a:t>Personality Disorder: A Public Sector Pilot Study </a:t>
            </a:r>
          </a:p>
          <a:p>
            <a:r>
              <a:rPr lang="en-US" dirty="0" smtClean="0"/>
              <a:t> </a:t>
            </a:r>
            <a:endParaRPr lang="en-US" dirty="0"/>
          </a:p>
        </p:txBody>
      </p:sp>
      <p:sp>
        <p:nvSpPr>
          <p:cNvPr id="6" name="Rectangle 5"/>
          <p:cNvSpPr/>
          <p:nvPr/>
        </p:nvSpPr>
        <p:spPr>
          <a:xfrm>
            <a:off x="107504" y="116632"/>
            <a:ext cx="3528392" cy="2185214"/>
          </a:xfrm>
          <a:prstGeom prst="rect">
            <a:avLst/>
          </a:prstGeom>
        </p:spPr>
        <p:txBody>
          <a:bodyPr wrap="square">
            <a:spAutoFit/>
          </a:bodyPr>
          <a:lstStyle/>
          <a:p>
            <a:pPr marL="64008" algn="ctr" eaLnBrk="1" hangingPunct="1">
              <a:lnSpc>
                <a:spcPct val="130000"/>
              </a:lnSpc>
              <a:spcBef>
                <a:spcPct val="20000"/>
              </a:spcBef>
              <a:buClr>
                <a:schemeClr val="accent1"/>
              </a:buClr>
              <a:buSzPct val="80000"/>
            </a:pPr>
            <a:r>
              <a:rPr lang="de-DE" sz="32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rPr>
              <a:t>ACT+ TAU </a:t>
            </a:r>
          </a:p>
          <a:p>
            <a:pPr marL="64008" algn="ctr" eaLnBrk="1" hangingPunct="1">
              <a:lnSpc>
                <a:spcPct val="130000"/>
              </a:lnSpc>
              <a:spcBef>
                <a:spcPct val="20000"/>
              </a:spcBef>
              <a:buClr>
                <a:schemeClr val="accent1"/>
              </a:buClr>
              <a:buSzPct val="80000"/>
            </a:pPr>
            <a:r>
              <a:rPr lang="de-DE" sz="32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rPr>
              <a:t>Compared</a:t>
            </a:r>
            <a:r>
              <a:rPr lang="de-DE" sz="32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rPr>
              <a:t> </a:t>
            </a:r>
            <a:r>
              <a:rPr lang="de-DE" sz="32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rPr>
              <a:t>with</a:t>
            </a:r>
            <a:r>
              <a:rPr lang="de-DE" sz="32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rPr>
              <a:t> </a:t>
            </a:r>
          </a:p>
          <a:p>
            <a:pPr marL="64008" algn="ctr" eaLnBrk="1" hangingPunct="1">
              <a:lnSpc>
                <a:spcPct val="130000"/>
              </a:lnSpc>
              <a:spcBef>
                <a:spcPct val="20000"/>
              </a:spcBef>
              <a:buClr>
                <a:schemeClr val="accent1"/>
              </a:buClr>
              <a:buSzPct val="80000"/>
            </a:pPr>
            <a:r>
              <a:rPr lang="de-DE" sz="32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rPr>
              <a:t>TAU ALONE</a:t>
            </a:r>
            <a:endParaRPr lang="de-DE" sz="32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ndParaRPr>
          </a:p>
        </p:txBody>
      </p:sp>
    </p:spTree>
    <p:extLst>
      <p:ext uri="{BB962C8B-B14F-4D97-AF65-F5344CB8AC3E}">
        <p14:creationId xmlns:p14="http://schemas.microsoft.com/office/powerpoint/2010/main" val="275263019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2564904"/>
            <a:ext cx="8640960" cy="3970318"/>
          </a:xfrm>
          <a:prstGeom prst="rect">
            <a:avLst/>
          </a:prstGeom>
          <a:noFill/>
        </p:spPr>
        <p:txBody>
          <a:bodyPr wrap="square" rtlCol="0">
            <a:spAutoFit/>
          </a:bodyPr>
          <a:lstStyle/>
          <a:p>
            <a:pPr algn="just"/>
            <a:r>
              <a:rPr lang="en-US" sz="2800" dirty="0" smtClean="0">
                <a:solidFill>
                  <a:srgbClr val="FFFF00"/>
                </a:solidFill>
                <a:latin typeface="Arial"/>
                <a:cs typeface="Arial"/>
              </a:rPr>
              <a:t>14</a:t>
            </a:r>
            <a:r>
              <a:rPr lang="en-US" sz="2800" dirty="0">
                <a:solidFill>
                  <a:srgbClr val="FFFF00"/>
                </a:solidFill>
                <a:latin typeface="Arial"/>
                <a:cs typeface="Arial"/>
              </a:rPr>
              <a:t>-</a:t>
            </a:r>
            <a:r>
              <a:rPr lang="en-US" sz="2800" dirty="0" smtClean="0">
                <a:solidFill>
                  <a:srgbClr val="FFFF00"/>
                </a:solidFill>
                <a:latin typeface="Arial"/>
                <a:cs typeface="Arial"/>
              </a:rPr>
              <a:t>week </a:t>
            </a:r>
            <a:r>
              <a:rPr lang="en-US" sz="2800" dirty="0">
                <a:solidFill>
                  <a:srgbClr val="FFFF00"/>
                </a:solidFill>
                <a:latin typeface="Arial"/>
                <a:cs typeface="Arial"/>
              </a:rPr>
              <a:t>emotion regulation group </a:t>
            </a:r>
            <a:r>
              <a:rPr lang="en-US" sz="2800" dirty="0" smtClean="0">
                <a:solidFill>
                  <a:srgbClr val="FFFF00"/>
                </a:solidFill>
                <a:latin typeface="Arial"/>
                <a:cs typeface="Arial"/>
              </a:rPr>
              <a:t>intervention</a:t>
            </a:r>
            <a:r>
              <a:rPr lang="en-US" sz="2800" dirty="0" smtClean="0">
                <a:latin typeface="Arial"/>
                <a:cs typeface="Arial"/>
              </a:rPr>
              <a:t> </a:t>
            </a:r>
          </a:p>
          <a:p>
            <a:pPr algn="just"/>
            <a:endParaRPr lang="en-US" sz="1200" dirty="0">
              <a:latin typeface="Arial"/>
              <a:cs typeface="Arial"/>
            </a:endParaRPr>
          </a:p>
          <a:p>
            <a:pPr algn="just"/>
            <a:endParaRPr lang="en-US" sz="1200" dirty="0">
              <a:latin typeface="Arial"/>
              <a:cs typeface="Arial"/>
            </a:endParaRPr>
          </a:p>
          <a:p>
            <a:pPr algn="just">
              <a:lnSpc>
                <a:spcPct val="150000"/>
              </a:lnSpc>
            </a:pPr>
            <a:r>
              <a:rPr lang="en-US" sz="2000" dirty="0" smtClean="0">
                <a:latin typeface="Arial"/>
                <a:cs typeface="Arial"/>
              </a:rPr>
              <a:t>“Results </a:t>
            </a:r>
            <a:r>
              <a:rPr lang="en-US" sz="2000" dirty="0">
                <a:latin typeface="Arial"/>
                <a:cs typeface="Arial"/>
              </a:rPr>
              <a:t>indicate </a:t>
            </a:r>
            <a:r>
              <a:rPr lang="en-US" sz="2000" dirty="0">
                <a:solidFill>
                  <a:srgbClr val="FFFF00"/>
                </a:solidFill>
                <a:latin typeface="Arial"/>
                <a:cs typeface="Arial"/>
              </a:rPr>
              <a:t>that the group intervention </a:t>
            </a:r>
            <a:r>
              <a:rPr lang="en-US" sz="2000" dirty="0">
                <a:latin typeface="Arial"/>
                <a:cs typeface="Arial"/>
              </a:rPr>
              <a:t>had positive effects on self-harm, emotion </a:t>
            </a:r>
            <a:r>
              <a:rPr lang="en-US" sz="2000" dirty="0" err="1">
                <a:latin typeface="Arial"/>
                <a:cs typeface="Arial"/>
              </a:rPr>
              <a:t>dysregulation</a:t>
            </a:r>
            <a:r>
              <a:rPr lang="en-US" sz="2000" dirty="0">
                <a:latin typeface="Arial"/>
                <a:cs typeface="Arial"/>
              </a:rPr>
              <a:t>, experiential avoidance, and BPD-specific symptoms, as well as symptoms of depression, anxiety, and stress. Participants in the group treatment condition evidenced </a:t>
            </a:r>
            <a:r>
              <a:rPr lang="en-US" sz="2000" dirty="0">
                <a:solidFill>
                  <a:srgbClr val="FFFF00"/>
                </a:solidFill>
                <a:latin typeface="Arial"/>
                <a:cs typeface="Arial"/>
              </a:rPr>
              <a:t>significant changes over time on all measures</a:t>
            </a:r>
            <a:r>
              <a:rPr lang="en-US" sz="2000" dirty="0">
                <a:latin typeface="Arial"/>
                <a:cs typeface="Arial"/>
              </a:rPr>
              <a:t>, and reached normative levels of functioning on </a:t>
            </a:r>
            <a:r>
              <a:rPr lang="en-US" sz="2000" dirty="0" smtClean="0">
                <a:latin typeface="Arial"/>
                <a:cs typeface="Arial"/>
              </a:rPr>
              <a:t>most”. </a:t>
            </a:r>
          </a:p>
          <a:p>
            <a:endParaRPr lang="en-US" sz="2000" dirty="0">
              <a:latin typeface="Arial"/>
              <a:cs typeface="Arial"/>
            </a:endParaRPr>
          </a:p>
        </p:txBody>
      </p:sp>
      <p:sp>
        <p:nvSpPr>
          <p:cNvPr id="4" name="TextBox 3"/>
          <p:cNvSpPr txBox="1"/>
          <p:nvPr/>
        </p:nvSpPr>
        <p:spPr>
          <a:xfrm>
            <a:off x="0" y="6381328"/>
            <a:ext cx="9324528" cy="430887"/>
          </a:xfrm>
          <a:prstGeom prst="rect">
            <a:avLst/>
          </a:prstGeom>
          <a:noFill/>
        </p:spPr>
        <p:txBody>
          <a:bodyPr wrap="square" rtlCol="0">
            <a:spAutoFit/>
          </a:bodyPr>
          <a:lstStyle/>
          <a:p>
            <a:r>
              <a:rPr lang="en-US" sz="1100" dirty="0" err="1" smtClean="0">
                <a:latin typeface="Arial"/>
                <a:cs typeface="Arial"/>
              </a:rPr>
              <a:t>Gratz</a:t>
            </a:r>
            <a:r>
              <a:rPr lang="en-US" sz="1100" dirty="0" smtClean="0">
                <a:latin typeface="Arial"/>
                <a:cs typeface="Arial"/>
              </a:rPr>
              <a:t> et al. (2006).Preliminary </a:t>
            </a:r>
            <a:r>
              <a:rPr lang="en-US" sz="1100" dirty="0">
                <a:latin typeface="Arial"/>
                <a:cs typeface="Arial"/>
              </a:rPr>
              <a:t>data on an acceptance-based emotion regulation group intervention for deliberate self-harm among women with borderline personality disorder</a:t>
            </a:r>
            <a:r>
              <a:rPr lang="en-US" sz="1100" dirty="0" smtClean="0">
                <a:latin typeface="Arial"/>
                <a:cs typeface="Arial"/>
              </a:rPr>
              <a:t>.</a:t>
            </a:r>
            <a:r>
              <a:rPr lang="en-US" sz="1100" dirty="0">
                <a:latin typeface="Arial"/>
                <a:cs typeface="Arial"/>
              </a:rPr>
              <a:t> </a:t>
            </a:r>
            <a:r>
              <a:rPr lang="en-US" sz="1100" dirty="0" err="1">
                <a:latin typeface="Arial"/>
                <a:cs typeface="Arial"/>
              </a:rPr>
              <a:t>Behav</a:t>
            </a:r>
            <a:r>
              <a:rPr lang="en-US" sz="1100" dirty="0">
                <a:latin typeface="Arial"/>
                <a:cs typeface="Arial"/>
              </a:rPr>
              <a:t> </a:t>
            </a:r>
            <a:r>
              <a:rPr lang="en-US" sz="1100" dirty="0" err="1">
                <a:latin typeface="Arial"/>
                <a:cs typeface="Arial"/>
              </a:rPr>
              <a:t>Ther</a:t>
            </a:r>
            <a:r>
              <a:rPr lang="en-US" sz="1100" dirty="0">
                <a:latin typeface="Arial"/>
                <a:cs typeface="Arial"/>
              </a:rPr>
              <a:t>. </a:t>
            </a:r>
            <a:r>
              <a:rPr lang="en-US" sz="1100" dirty="0" smtClean="0">
                <a:latin typeface="Arial"/>
                <a:cs typeface="Arial"/>
              </a:rPr>
              <a:t>37</a:t>
            </a:r>
            <a:r>
              <a:rPr lang="en-US" sz="1100" dirty="0">
                <a:latin typeface="Arial"/>
                <a:cs typeface="Arial"/>
              </a:rPr>
              <a:t>(1):25-</a:t>
            </a:r>
            <a:r>
              <a:rPr lang="en-US" sz="1100" dirty="0" smtClean="0">
                <a:latin typeface="Arial"/>
                <a:cs typeface="Arial"/>
              </a:rPr>
              <a:t>35</a:t>
            </a:r>
            <a:endParaRPr lang="en-US" sz="1100" dirty="0">
              <a:latin typeface="Arial"/>
              <a:cs typeface="Arial"/>
            </a:endParaRPr>
          </a:p>
        </p:txBody>
      </p:sp>
      <p:pic>
        <p:nvPicPr>
          <p:cNvPr id="5" name="Picture 4"/>
          <p:cNvPicPr>
            <a:picLocks noChangeAspect="1"/>
          </p:cNvPicPr>
          <p:nvPr/>
        </p:nvPicPr>
        <p:blipFill>
          <a:blip r:embed="rId3"/>
          <a:stretch>
            <a:fillRect/>
          </a:stretch>
        </p:blipFill>
        <p:spPr>
          <a:xfrm>
            <a:off x="467544" y="476672"/>
            <a:ext cx="7992888" cy="1368152"/>
          </a:xfrm>
          <a:prstGeom prst="rect">
            <a:avLst/>
          </a:prstGeom>
        </p:spPr>
      </p:pic>
    </p:spTree>
    <p:extLst>
      <p:ext uri="{BB962C8B-B14F-4D97-AF65-F5344CB8AC3E}">
        <p14:creationId xmlns:p14="http://schemas.microsoft.com/office/powerpoint/2010/main" val="257106621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5536" y="2060848"/>
            <a:ext cx="8208912" cy="1015663"/>
          </a:xfrm>
          <a:prstGeom prst="rect">
            <a:avLst/>
          </a:prstGeom>
        </p:spPr>
        <p:txBody>
          <a:bodyPr wrap="square">
            <a:spAutoFit/>
          </a:bodyPr>
          <a:lstStyle/>
          <a:p>
            <a:pPr marL="64008" algn="ctr" eaLnBrk="1" hangingPunct="1">
              <a:lnSpc>
                <a:spcPct val="130000"/>
              </a:lnSpc>
              <a:spcBef>
                <a:spcPct val="20000"/>
              </a:spcBef>
              <a:buClr>
                <a:schemeClr val="accent1"/>
              </a:buClr>
              <a:buSzPct val="80000"/>
            </a:pPr>
            <a:r>
              <a:rPr lang="de-DE" sz="48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rPr>
              <a:t>ACT FOR BPS &amp; SUD</a:t>
            </a:r>
            <a:endParaRPr lang="de-DE" sz="48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ndParaRPr>
          </a:p>
        </p:txBody>
      </p:sp>
    </p:spTree>
    <p:extLst>
      <p:ext uri="{BB962C8B-B14F-4D97-AF65-F5344CB8AC3E}">
        <p14:creationId xmlns:p14="http://schemas.microsoft.com/office/powerpoint/2010/main" val="26239609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9512" y="188640"/>
            <a:ext cx="8712968" cy="2123658"/>
          </a:xfrm>
          <a:prstGeom prst="rect">
            <a:avLst/>
          </a:prstGeom>
        </p:spPr>
        <p:txBody>
          <a:bodyPr wrap="square">
            <a:spAutoFit/>
          </a:bodyPr>
          <a:lstStyle/>
          <a:p>
            <a:pPr marL="64008" algn="ctr" eaLnBrk="1" hangingPunct="1">
              <a:lnSpc>
                <a:spcPct val="130000"/>
              </a:lnSpc>
              <a:spcBef>
                <a:spcPct val="20000"/>
              </a:spcBef>
              <a:buClr>
                <a:schemeClr val="accent1"/>
              </a:buClr>
              <a:buSzPct val="80000"/>
            </a:pPr>
            <a:r>
              <a:rPr lang="de-DE" sz="48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rPr>
              <a:t>Background</a:t>
            </a:r>
          </a:p>
          <a:p>
            <a:pPr marL="64008" algn="ctr" eaLnBrk="1" hangingPunct="1">
              <a:lnSpc>
                <a:spcPct val="130000"/>
              </a:lnSpc>
              <a:spcBef>
                <a:spcPct val="20000"/>
              </a:spcBef>
              <a:buClr>
                <a:schemeClr val="accent1"/>
              </a:buClr>
              <a:buSzPct val="80000"/>
            </a:pPr>
            <a:endParaRPr lang="de-DE"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ndParaRPr>
          </a:p>
        </p:txBody>
      </p:sp>
      <p:pic>
        <p:nvPicPr>
          <p:cNvPr id="3" name="Picture 2"/>
          <p:cNvPicPr>
            <a:picLocks noChangeAspect="1"/>
          </p:cNvPicPr>
          <p:nvPr/>
        </p:nvPicPr>
        <p:blipFill>
          <a:blip r:embed="rId3"/>
          <a:stretch>
            <a:fillRect/>
          </a:stretch>
        </p:blipFill>
        <p:spPr>
          <a:xfrm>
            <a:off x="611560" y="476672"/>
            <a:ext cx="8064896" cy="5904656"/>
          </a:xfrm>
          <a:prstGeom prst="rect">
            <a:avLst/>
          </a:prstGeom>
        </p:spPr>
      </p:pic>
      <p:sp>
        <p:nvSpPr>
          <p:cNvPr id="4" name="TextBox 3"/>
          <p:cNvSpPr txBox="1"/>
          <p:nvPr/>
        </p:nvSpPr>
        <p:spPr>
          <a:xfrm>
            <a:off x="179512" y="6525344"/>
            <a:ext cx="7344816" cy="261610"/>
          </a:xfrm>
          <a:prstGeom prst="rect">
            <a:avLst/>
          </a:prstGeom>
          <a:noFill/>
        </p:spPr>
        <p:txBody>
          <a:bodyPr wrap="square" rtlCol="0">
            <a:spAutoFit/>
          </a:bodyPr>
          <a:lstStyle/>
          <a:p>
            <a:r>
              <a:rPr lang="en-US" sz="1100" dirty="0" smtClean="0">
                <a:latin typeface="Arial"/>
                <a:cs typeface="Arial"/>
              </a:rPr>
              <a:t>Hall et al (2013) Not drowning, Making Waves: ACT for BDP &amp;SUD</a:t>
            </a:r>
            <a:endParaRPr lang="en-US" sz="1100" dirty="0">
              <a:latin typeface="Arial"/>
              <a:cs typeface="Arial"/>
            </a:endParaRPr>
          </a:p>
        </p:txBody>
      </p:sp>
    </p:spTree>
    <p:extLst>
      <p:ext uri="{BB962C8B-B14F-4D97-AF65-F5344CB8AC3E}">
        <p14:creationId xmlns:p14="http://schemas.microsoft.com/office/powerpoint/2010/main" val="36641375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1052736"/>
            <a:ext cx="8136904" cy="4154983"/>
          </a:xfrm>
          <a:prstGeom prst="rect">
            <a:avLst/>
          </a:prstGeom>
          <a:noFill/>
        </p:spPr>
        <p:txBody>
          <a:bodyPr wrap="square" rtlCol="0">
            <a:spAutoFit/>
          </a:bodyPr>
          <a:lstStyle/>
          <a:p>
            <a:pPr algn="ctr"/>
            <a:r>
              <a:rPr lang="en-GB" sz="4800" dirty="0">
                <a:effectLst>
                  <a:outerShdw blurRad="38100" dist="38100" dir="2700000" algn="tl">
                    <a:srgbClr val="000000"/>
                  </a:outerShdw>
                </a:effectLst>
                <a:latin typeface="Arial"/>
                <a:cs typeface="Arial"/>
              </a:rPr>
              <a:t>Early days but sense that ACT model is relevant to Patients with Personality Disorders and Comorbid Addiction</a:t>
            </a:r>
          </a:p>
          <a:p>
            <a:endParaRPr lang="en-US" dirty="0"/>
          </a:p>
        </p:txBody>
      </p:sp>
    </p:spTree>
    <p:extLst>
      <p:ext uri="{BB962C8B-B14F-4D97-AF65-F5344CB8AC3E}">
        <p14:creationId xmlns:p14="http://schemas.microsoft.com/office/powerpoint/2010/main" val="30007857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9"/>
          <p:cNvSpPr>
            <a:spLocks noChangeArrowheads="1"/>
          </p:cNvSpPr>
          <p:nvPr/>
        </p:nvSpPr>
        <p:spPr bwMode="auto">
          <a:xfrm>
            <a:off x="2555776" y="3645024"/>
            <a:ext cx="396044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0" rIns="0"/>
          <a:lstStyle/>
          <a:p>
            <a:pPr algn="ctr">
              <a:lnSpc>
                <a:spcPct val="140000"/>
              </a:lnSpc>
              <a:defRPr/>
            </a:pPr>
            <a:r>
              <a:rPr lang="de-DE" sz="2800" dirty="0" smtClean="0">
                <a:solidFill>
                  <a:srgbClr val="FFFF00"/>
                </a:solidFill>
                <a:latin typeface="Arial"/>
                <a:cs typeface="Arial"/>
              </a:rPr>
              <a:t>Dr. Maria Kensche</a:t>
            </a:r>
          </a:p>
          <a:p>
            <a:pPr algn="ctr">
              <a:lnSpc>
                <a:spcPct val="150000"/>
              </a:lnSpc>
              <a:defRPr/>
            </a:pPr>
            <a:r>
              <a:rPr lang="de-DE" sz="1200" dirty="0" smtClean="0">
                <a:solidFill>
                  <a:srgbClr val="FFFF00"/>
                </a:solidFill>
                <a:latin typeface="Arial"/>
                <a:cs typeface="Arial"/>
              </a:rPr>
              <a:t>EOS Klinik für Psychotherapie Münster</a:t>
            </a:r>
          </a:p>
          <a:p>
            <a:pPr algn="ctr">
              <a:lnSpc>
                <a:spcPct val="150000"/>
              </a:lnSpc>
              <a:defRPr/>
            </a:pPr>
            <a:r>
              <a:rPr lang="de-DE" sz="1200" dirty="0" smtClean="0">
                <a:solidFill>
                  <a:srgbClr val="FFFF00"/>
                </a:solidFill>
                <a:latin typeface="Arial"/>
                <a:cs typeface="Arial"/>
              </a:rPr>
              <a:t>m. kensche@alexianer.de</a:t>
            </a:r>
            <a:endParaRPr lang="de-DE" sz="1200" dirty="0">
              <a:solidFill>
                <a:srgbClr val="FFFF00"/>
              </a:solidFill>
              <a:latin typeface="Arial"/>
              <a:cs typeface="Arial"/>
            </a:endParaRPr>
          </a:p>
        </p:txBody>
      </p:sp>
      <p:pic>
        <p:nvPicPr>
          <p:cNvPr id="6" name="Picture 5"/>
          <p:cNvPicPr>
            <a:picLocks noChangeAspect="1"/>
          </p:cNvPicPr>
          <p:nvPr/>
        </p:nvPicPr>
        <p:blipFill>
          <a:blip r:embed="rId2"/>
          <a:stretch>
            <a:fillRect/>
          </a:stretch>
        </p:blipFill>
        <p:spPr>
          <a:xfrm>
            <a:off x="3707904" y="6021288"/>
            <a:ext cx="1368153" cy="581770"/>
          </a:xfrm>
          <a:prstGeom prst="rect">
            <a:avLst/>
          </a:prstGeom>
        </p:spPr>
      </p:pic>
      <p:sp>
        <p:nvSpPr>
          <p:cNvPr id="7" name="Rectangle 6"/>
          <p:cNvSpPr/>
          <p:nvPr/>
        </p:nvSpPr>
        <p:spPr>
          <a:xfrm>
            <a:off x="467544" y="836712"/>
            <a:ext cx="8208912" cy="1975926"/>
          </a:xfrm>
          <a:prstGeom prst="rect">
            <a:avLst/>
          </a:prstGeom>
        </p:spPr>
        <p:txBody>
          <a:bodyPr wrap="square">
            <a:spAutoFit/>
          </a:bodyPr>
          <a:lstStyle/>
          <a:p>
            <a:pPr marL="64008" algn="ctr" eaLnBrk="1" hangingPunct="1">
              <a:lnSpc>
                <a:spcPct val="130000"/>
              </a:lnSpc>
              <a:spcBef>
                <a:spcPct val="20000"/>
              </a:spcBef>
              <a:buClr>
                <a:schemeClr val="accent1"/>
              </a:buClr>
              <a:buSzPct val="80000"/>
            </a:pPr>
            <a:r>
              <a:rPr lang="de-DE"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rPr>
              <a:t>THANK YOU FOR YOUR ATTENTION</a:t>
            </a:r>
            <a:endParaRPr lang="de-DE"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ndParaRP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508" y="6093296"/>
            <a:ext cx="1091983" cy="5782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p:cNvPicPr>
            <a:picLocks noChangeAspect="1"/>
          </p:cNvPicPr>
          <p:nvPr/>
        </p:nvPicPr>
        <p:blipFill>
          <a:blip r:embed="rId4"/>
          <a:stretch>
            <a:fillRect/>
          </a:stretch>
        </p:blipFill>
        <p:spPr>
          <a:xfrm>
            <a:off x="7164288" y="6021288"/>
            <a:ext cx="1298362" cy="545794"/>
          </a:xfrm>
          <a:prstGeom prst="rect">
            <a:avLst/>
          </a:prstGeom>
        </p:spPr>
      </p:pic>
    </p:spTree>
    <p:extLst>
      <p:ext uri="{BB962C8B-B14F-4D97-AF65-F5344CB8AC3E}">
        <p14:creationId xmlns:p14="http://schemas.microsoft.com/office/powerpoint/2010/main" val="9764700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5536" y="2060848"/>
            <a:ext cx="8208912" cy="1015663"/>
          </a:xfrm>
          <a:prstGeom prst="rect">
            <a:avLst/>
          </a:prstGeom>
        </p:spPr>
        <p:txBody>
          <a:bodyPr wrap="square">
            <a:spAutoFit/>
          </a:bodyPr>
          <a:lstStyle/>
          <a:p>
            <a:pPr marL="64008" algn="ctr" eaLnBrk="1" hangingPunct="1">
              <a:lnSpc>
                <a:spcPct val="130000"/>
              </a:lnSpc>
              <a:spcBef>
                <a:spcPct val="20000"/>
              </a:spcBef>
              <a:buClr>
                <a:schemeClr val="accent1"/>
              </a:buClr>
              <a:buSzPct val="80000"/>
            </a:pPr>
            <a:r>
              <a:rPr lang="de-DE" sz="48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rPr>
              <a:t>Contextual</a:t>
            </a:r>
            <a:r>
              <a:rPr lang="de-DE" sz="48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rPr>
              <a:t> CBT</a:t>
            </a:r>
            <a:endParaRPr lang="de-DE" sz="48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ndParaRPr>
          </a:p>
        </p:txBody>
      </p:sp>
    </p:spTree>
    <p:extLst>
      <p:ext uri="{BB962C8B-B14F-4D97-AF65-F5344CB8AC3E}">
        <p14:creationId xmlns:p14="http://schemas.microsoft.com/office/powerpoint/2010/main" val="2006102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Box 3"/>
          <p:cNvSpPr txBox="1">
            <a:spLocks noChangeArrowheads="1"/>
          </p:cNvSpPr>
          <p:nvPr/>
        </p:nvSpPr>
        <p:spPr bwMode="auto">
          <a:xfrm>
            <a:off x="400050" y="1700213"/>
            <a:ext cx="8210550"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rebuchet MS" charset="0"/>
                <a:ea typeface="ＭＳ Ｐゴシック" charset="0"/>
                <a:cs typeface="ＭＳ Ｐゴシック" charset="0"/>
              </a:defRPr>
            </a:lvl1pPr>
            <a:lvl2pPr marL="742950" indent="-285750">
              <a:defRPr>
                <a:solidFill>
                  <a:schemeClr val="tx1"/>
                </a:solidFill>
                <a:latin typeface="Trebuchet MS" charset="0"/>
                <a:ea typeface="ＭＳ Ｐゴシック" charset="0"/>
              </a:defRPr>
            </a:lvl2pPr>
            <a:lvl3pPr marL="1143000" indent="-228600">
              <a:defRPr>
                <a:solidFill>
                  <a:schemeClr val="tx1"/>
                </a:solidFill>
                <a:latin typeface="Trebuchet MS" charset="0"/>
                <a:ea typeface="ＭＳ Ｐゴシック" charset="0"/>
              </a:defRPr>
            </a:lvl3pPr>
            <a:lvl4pPr marL="1600200" indent="-228600">
              <a:defRPr>
                <a:solidFill>
                  <a:schemeClr val="tx1"/>
                </a:solidFill>
                <a:latin typeface="Trebuchet MS" charset="0"/>
                <a:ea typeface="ＭＳ Ｐゴシック" charset="0"/>
              </a:defRPr>
            </a:lvl4pPr>
            <a:lvl5pPr marL="2057400" indent="-228600">
              <a:defRPr>
                <a:solidFill>
                  <a:schemeClr val="tx1"/>
                </a:solidFill>
                <a:latin typeface="Trebuchet MS" charset="0"/>
                <a:ea typeface="ＭＳ Ｐゴシック" charset="0"/>
              </a:defRPr>
            </a:lvl5pPr>
            <a:lvl6pPr marL="2514600" indent="-228600" fontAlgn="base">
              <a:spcBef>
                <a:spcPct val="0"/>
              </a:spcBef>
              <a:spcAft>
                <a:spcPct val="0"/>
              </a:spcAft>
              <a:defRPr>
                <a:solidFill>
                  <a:schemeClr val="tx1"/>
                </a:solidFill>
                <a:latin typeface="Trebuchet MS" charset="0"/>
                <a:ea typeface="ＭＳ Ｐゴシック" charset="0"/>
              </a:defRPr>
            </a:lvl6pPr>
            <a:lvl7pPr marL="2971800" indent="-228600" fontAlgn="base">
              <a:spcBef>
                <a:spcPct val="0"/>
              </a:spcBef>
              <a:spcAft>
                <a:spcPct val="0"/>
              </a:spcAft>
              <a:defRPr>
                <a:solidFill>
                  <a:schemeClr val="tx1"/>
                </a:solidFill>
                <a:latin typeface="Trebuchet MS" charset="0"/>
                <a:ea typeface="ＭＳ Ｐゴシック" charset="0"/>
              </a:defRPr>
            </a:lvl7pPr>
            <a:lvl8pPr marL="3429000" indent="-228600" fontAlgn="base">
              <a:spcBef>
                <a:spcPct val="0"/>
              </a:spcBef>
              <a:spcAft>
                <a:spcPct val="0"/>
              </a:spcAft>
              <a:defRPr>
                <a:solidFill>
                  <a:schemeClr val="tx1"/>
                </a:solidFill>
                <a:latin typeface="Trebuchet MS" charset="0"/>
                <a:ea typeface="ＭＳ Ｐゴシック" charset="0"/>
              </a:defRPr>
            </a:lvl8pPr>
            <a:lvl9pPr marL="3886200" indent="-228600" fontAlgn="base">
              <a:spcBef>
                <a:spcPct val="0"/>
              </a:spcBef>
              <a:spcAft>
                <a:spcPct val="0"/>
              </a:spcAft>
              <a:defRPr>
                <a:solidFill>
                  <a:schemeClr val="tx1"/>
                </a:solidFill>
                <a:latin typeface="Trebuchet MS" charset="0"/>
                <a:ea typeface="ＭＳ Ｐゴシック" charset="0"/>
              </a:defRPr>
            </a:lvl9pPr>
          </a:lstStyle>
          <a:p>
            <a:pPr algn="just"/>
            <a:r>
              <a:rPr lang="en-US" sz="1800" b="1" dirty="0">
                <a:latin typeface="Arial"/>
                <a:cs typeface="Arial"/>
              </a:rPr>
              <a:t>I</a:t>
            </a:r>
            <a:r>
              <a:rPr lang="en-US" sz="1200" b="1" dirty="0">
                <a:latin typeface="Arial"/>
                <a:cs typeface="Arial"/>
              </a:rPr>
              <a:t>. </a:t>
            </a:r>
            <a:r>
              <a:rPr lang="en-US" sz="1400" b="1" i="1" dirty="0" smtClean="0"/>
              <a:t>Relationship to unpleasant private events (</a:t>
            </a:r>
            <a:r>
              <a:rPr lang="en-US" sz="1400" dirty="0" smtClean="0">
                <a:latin typeface="Times New Roman" charset="0"/>
                <a:ea typeface="ＭＳ Ｐゴシック" pitchFamily="-111" charset="-128"/>
                <a:cs typeface="ＭＳ Ｐゴシック" pitchFamily="-111" charset="-128"/>
              </a:rPr>
              <a:t>acceptance</a:t>
            </a:r>
            <a:r>
              <a:rPr lang="en-US" sz="1400" dirty="0">
                <a:latin typeface="Times New Roman" charset="0"/>
                <a:ea typeface="ＭＳ Ｐゴシック" pitchFamily="-111" charset="-128"/>
                <a:cs typeface="ＭＳ Ｐゴシック" pitchFamily="-111" charset="-128"/>
              </a:rPr>
              <a:t>, emotion regulation), </a:t>
            </a:r>
            <a:endParaRPr lang="en-US" sz="1400" dirty="0"/>
          </a:p>
          <a:p>
            <a:pPr algn="just"/>
            <a:endParaRPr lang="en-US" sz="1400" b="1" i="1" dirty="0"/>
          </a:p>
        </p:txBody>
      </p:sp>
      <p:sp>
        <p:nvSpPr>
          <p:cNvPr id="6" name="TextBox 5"/>
          <p:cNvSpPr txBox="1"/>
          <p:nvPr/>
        </p:nvSpPr>
        <p:spPr>
          <a:xfrm>
            <a:off x="5580112" y="908720"/>
            <a:ext cx="4064000" cy="276225"/>
          </a:xfrm>
          <a:prstGeom prst="rect">
            <a:avLst/>
          </a:prstGeom>
          <a:noFill/>
        </p:spPr>
        <p:txBody>
          <a:bodyPr>
            <a:spAutoFit/>
          </a:bodyPr>
          <a:lstStyle/>
          <a:p>
            <a:pPr fontAlgn="auto">
              <a:spcBef>
                <a:spcPts val="0"/>
              </a:spcBef>
              <a:spcAft>
                <a:spcPts val="0"/>
              </a:spcAft>
              <a:defRPr/>
            </a:pPr>
            <a:r>
              <a:rPr lang="en-US" sz="1200" dirty="0">
                <a:solidFill>
                  <a:srgbClr val="FFFFFF"/>
                </a:solidFill>
                <a:latin typeface="+mn-lt"/>
                <a:ea typeface="+mn-ea"/>
                <a:cs typeface="+mn-cs"/>
              </a:rPr>
              <a:t>Mindfulness based stress reduction (MBSR)</a:t>
            </a:r>
          </a:p>
        </p:txBody>
      </p:sp>
      <p:sp>
        <p:nvSpPr>
          <p:cNvPr id="7" name="TextBox 6"/>
          <p:cNvSpPr txBox="1"/>
          <p:nvPr/>
        </p:nvSpPr>
        <p:spPr>
          <a:xfrm>
            <a:off x="107504" y="692696"/>
            <a:ext cx="4584700" cy="461665"/>
          </a:xfrm>
          <a:prstGeom prst="rect">
            <a:avLst/>
          </a:prstGeom>
          <a:noFill/>
        </p:spPr>
        <p:txBody>
          <a:bodyPr>
            <a:spAutoFit/>
          </a:bodyPr>
          <a:lstStyle/>
          <a:p>
            <a:pPr fontAlgn="auto">
              <a:spcBef>
                <a:spcPts val="0"/>
              </a:spcBef>
              <a:spcAft>
                <a:spcPts val="0"/>
              </a:spcAft>
              <a:defRPr/>
            </a:pPr>
            <a:r>
              <a:rPr lang="en-US" sz="1200" dirty="0">
                <a:solidFill>
                  <a:srgbClr val="FFFFFF"/>
                </a:solidFill>
                <a:latin typeface="+mn-lt"/>
                <a:ea typeface="+mn-ea"/>
                <a:cs typeface="+mn-cs"/>
              </a:rPr>
              <a:t>Mindfulness</a:t>
            </a:r>
            <a:r>
              <a:rPr lang="en-US" dirty="0">
                <a:solidFill>
                  <a:srgbClr val="FFFFFF"/>
                </a:solidFill>
                <a:latin typeface="+mn-lt"/>
                <a:ea typeface="+mn-ea"/>
                <a:cs typeface="+mn-cs"/>
              </a:rPr>
              <a:t> </a:t>
            </a:r>
            <a:r>
              <a:rPr lang="en-US" sz="1200" dirty="0">
                <a:solidFill>
                  <a:srgbClr val="FFFFFF"/>
                </a:solidFill>
                <a:latin typeface="+mn-lt"/>
                <a:ea typeface="+mn-ea"/>
                <a:cs typeface="+mn-cs"/>
              </a:rPr>
              <a:t>Based Cognitive Therapy (MBCT)</a:t>
            </a:r>
          </a:p>
        </p:txBody>
      </p:sp>
      <p:sp>
        <p:nvSpPr>
          <p:cNvPr id="8" name="TextBox 7"/>
          <p:cNvSpPr txBox="1"/>
          <p:nvPr/>
        </p:nvSpPr>
        <p:spPr>
          <a:xfrm>
            <a:off x="107504" y="2708920"/>
            <a:ext cx="3708400" cy="276999"/>
          </a:xfrm>
          <a:prstGeom prst="rect">
            <a:avLst/>
          </a:prstGeom>
          <a:noFill/>
        </p:spPr>
        <p:txBody>
          <a:bodyPr>
            <a:spAutoFit/>
          </a:bodyPr>
          <a:lstStyle/>
          <a:p>
            <a:pPr fontAlgn="auto">
              <a:spcBef>
                <a:spcPts val="0"/>
              </a:spcBef>
              <a:spcAft>
                <a:spcPts val="0"/>
              </a:spcAft>
              <a:defRPr/>
            </a:pPr>
            <a:r>
              <a:rPr lang="en-US" sz="1200" dirty="0">
                <a:solidFill>
                  <a:srgbClr val="FF9131"/>
                </a:solidFill>
                <a:latin typeface="+mn-lt"/>
                <a:ea typeface="+mn-ea"/>
                <a:cs typeface="+mn-cs"/>
              </a:rPr>
              <a:t>Dialectical </a:t>
            </a:r>
            <a:r>
              <a:rPr lang="en-US" sz="1200" dirty="0" err="1">
                <a:solidFill>
                  <a:srgbClr val="FF9131"/>
                </a:solidFill>
                <a:latin typeface="+mn-lt"/>
                <a:ea typeface="+mn-ea"/>
                <a:cs typeface="+mn-cs"/>
              </a:rPr>
              <a:t>Behaviour</a:t>
            </a:r>
            <a:r>
              <a:rPr lang="en-US" sz="1200" dirty="0">
                <a:solidFill>
                  <a:srgbClr val="FF9131"/>
                </a:solidFill>
                <a:latin typeface="+mn-lt"/>
                <a:ea typeface="+mn-ea"/>
                <a:cs typeface="+mn-cs"/>
              </a:rPr>
              <a:t> Therapy (DBT)</a:t>
            </a:r>
          </a:p>
        </p:txBody>
      </p:sp>
      <p:sp>
        <p:nvSpPr>
          <p:cNvPr id="9" name="TextBox 8"/>
          <p:cNvSpPr txBox="1"/>
          <p:nvPr/>
        </p:nvSpPr>
        <p:spPr>
          <a:xfrm>
            <a:off x="5148064" y="3356992"/>
            <a:ext cx="4203700" cy="276225"/>
          </a:xfrm>
          <a:prstGeom prst="rect">
            <a:avLst/>
          </a:prstGeom>
          <a:noFill/>
        </p:spPr>
        <p:txBody>
          <a:bodyPr>
            <a:spAutoFit/>
          </a:bodyPr>
          <a:lstStyle/>
          <a:p>
            <a:pPr fontAlgn="auto">
              <a:spcBef>
                <a:spcPts val="0"/>
              </a:spcBef>
              <a:spcAft>
                <a:spcPts val="0"/>
              </a:spcAft>
              <a:defRPr/>
            </a:pPr>
            <a:r>
              <a:rPr lang="en-US" sz="1200" dirty="0" err="1">
                <a:solidFill>
                  <a:srgbClr val="FFFF00"/>
                </a:solidFill>
                <a:latin typeface="+mn-lt"/>
                <a:ea typeface="+mn-ea"/>
                <a:cs typeface="+mn-cs"/>
              </a:rPr>
              <a:t>Akzeptanz</a:t>
            </a:r>
            <a:r>
              <a:rPr lang="en-US" sz="1200" dirty="0">
                <a:solidFill>
                  <a:srgbClr val="FFFF00"/>
                </a:solidFill>
                <a:latin typeface="+mn-lt"/>
                <a:ea typeface="+mn-ea"/>
                <a:cs typeface="+mn-cs"/>
              </a:rPr>
              <a:t>- und </a:t>
            </a:r>
            <a:r>
              <a:rPr lang="en-US" sz="1200" dirty="0" err="1">
                <a:solidFill>
                  <a:srgbClr val="FFFF00"/>
                </a:solidFill>
                <a:latin typeface="+mn-lt"/>
                <a:ea typeface="+mn-ea"/>
                <a:cs typeface="+mn-cs"/>
              </a:rPr>
              <a:t>Commitmenttherapie</a:t>
            </a:r>
            <a:r>
              <a:rPr lang="en-US" sz="1200" dirty="0">
                <a:solidFill>
                  <a:srgbClr val="FFFF00"/>
                </a:solidFill>
                <a:latin typeface="+mn-lt"/>
                <a:ea typeface="+mn-ea"/>
                <a:cs typeface="+mn-cs"/>
              </a:rPr>
              <a:t> (ACT)</a:t>
            </a:r>
          </a:p>
        </p:txBody>
      </p:sp>
      <p:sp>
        <p:nvSpPr>
          <p:cNvPr id="10" name="TextBox 9"/>
          <p:cNvSpPr txBox="1"/>
          <p:nvPr/>
        </p:nvSpPr>
        <p:spPr>
          <a:xfrm>
            <a:off x="1841500" y="3376613"/>
            <a:ext cx="5016500" cy="461665"/>
          </a:xfrm>
          <a:prstGeom prst="rect">
            <a:avLst/>
          </a:prstGeom>
          <a:noFill/>
        </p:spPr>
        <p:txBody>
          <a:bodyPr>
            <a:spAutoFit/>
          </a:bodyPr>
          <a:lstStyle/>
          <a:p>
            <a:pPr fontAlgn="auto">
              <a:spcBef>
                <a:spcPts val="0"/>
              </a:spcBef>
              <a:spcAft>
                <a:spcPts val="0"/>
              </a:spcAft>
              <a:defRPr/>
            </a:pPr>
            <a:r>
              <a:rPr lang="en-US" sz="1200" dirty="0">
                <a:solidFill>
                  <a:srgbClr val="FFFFFF"/>
                </a:solidFill>
                <a:latin typeface="+mn-lt"/>
                <a:ea typeface="+mn-ea"/>
                <a:cs typeface="+mn-cs"/>
              </a:rPr>
              <a:t>Compassioned</a:t>
            </a:r>
            <a:r>
              <a:rPr lang="en-US" dirty="0">
                <a:solidFill>
                  <a:srgbClr val="FFFFFF"/>
                </a:solidFill>
                <a:latin typeface="+mn-lt"/>
                <a:ea typeface="+mn-ea"/>
                <a:cs typeface="+mn-cs"/>
              </a:rPr>
              <a:t> </a:t>
            </a:r>
            <a:r>
              <a:rPr lang="en-US" sz="1200" dirty="0">
                <a:solidFill>
                  <a:srgbClr val="FFFFFF"/>
                </a:solidFill>
                <a:latin typeface="+mn-lt"/>
                <a:ea typeface="+mn-ea"/>
                <a:cs typeface="+mn-cs"/>
              </a:rPr>
              <a:t>Focused Therapy (CFT) </a:t>
            </a:r>
          </a:p>
        </p:txBody>
      </p:sp>
      <p:sp>
        <p:nvSpPr>
          <p:cNvPr id="48136" name="TextBox 10"/>
          <p:cNvSpPr txBox="1">
            <a:spLocks noChangeArrowheads="1"/>
          </p:cNvSpPr>
          <p:nvPr/>
        </p:nvSpPr>
        <p:spPr bwMode="auto">
          <a:xfrm>
            <a:off x="2794000" y="5802313"/>
            <a:ext cx="56134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rebuchet MS" charset="0"/>
                <a:ea typeface="ＭＳ Ｐゴシック" charset="0"/>
                <a:cs typeface="ＭＳ Ｐゴシック" charset="0"/>
              </a:defRPr>
            </a:lvl1pPr>
            <a:lvl2pPr marL="742950" indent="-285750">
              <a:defRPr>
                <a:solidFill>
                  <a:schemeClr val="tx1"/>
                </a:solidFill>
                <a:latin typeface="Trebuchet MS" charset="0"/>
                <a:ea typeface="ＭＳ Ｐゴシック" charset="0"/>
              </a:defRPr>
            </a:lvl2pPr>
            <a:lvl3pPr marL="1143000" indent="-228600">
              <a:defRPr>
                <a:solidFill>
                  <a:schemeClr val="tx1"/>
                </a:solidFill>
                <a:latin typeface="Trebuchet MS" charset="0"/>
                <a:ea typeface="ＭＳ Ｐゴシック" charset="0"/>
              </a:defRPr>
            </a:lvl3pPr>
            <a:lvl4pPr marL="1600200" indent="-228600">
              <a:defRPr>
                <a:solidFill>
                  <a:schemeClr val="tx1"/>
                </a:solidFill>
                <a:latin typeface="Trebuchet MS" charset="0"/>
                <a:ea typeface="ＭＳ Ｐゴシック" charset="0"/>
              </a:defRPr>
            </a:lvl4pPr>
            <a:lvl5pPr marL="2057400" indent="-228600">
              <a:defRPr>
                <a:solidFill>
                  <a:schemeClr val="tx1"/>
                </a:solidFill>
                <a:latin typeface="Trebuchet MS" charset="0"/>
                <a:ea typeface="ＭＳ Ｐゴシック" charset="0"/>
              </a:defRPr>
            </a:lvl5pPr>
            <a:lvl6pPr marL="2514600" indent="-228600" fontAlgn="base">
              <a:spcBef>
                <a:spcPct val="0"/>
              </a:spcBef>
              <a:spcAft>
                <a:spcPct val="0"/>
              </a:spcAft>
              <a:defRPr>
                <a:solidFill>
                  <a:schemeClr val="tx1"/>
                </a:solidFill>
                <a:latin typeface="Trebuchet MS" charset="0"/>
                <a:ea typeface="ＭＳ Ｐゴシック" charset="0"/>
              </a:defRPr>
            </a:lvl6pPr>
            <a:lvl7pPr marL="2971800" indent="-228600" fontAlgn="base">
              <a:spcBef>
                <a:spcPct val="0"/>
              </a:spcBef>
              <a:spcAft>
                <a:spcPct val="0"/>
              </a:spcAft>
              <a:defRPr>
                <a:solidFill>
                  <a:schemeClr val="tx1"/>
                </a:solidFill>
                <a:latin typeface="Trebuchet MS" charset="0"/>
                <a:ea typeface="ＭＳ Ｐゴシック" charset="0"/>
              </a:defRPr>
            </a:lvl7pPr>
            <a:lvl8pPr marL="3429000" indent="-228600" fontAlgn="base">
              <a:spcBef>
                <a:spcPct val="0"/>
              </a:spcBef>
              <a:spcAft>
                <a:spcPct val="0"/>
              </a:spcAft>
              <a:defRPr>
                <a:solidFill>
                  <a:schemeClr val="tx1"/>
                </a:solidFill>
                <a:latin typeface="Trebuchet MS" charset="0"/>
                <a:ea typeface="ＭＳ Ｐゴシック" charset="0"/>
              </a:defRPr>
            </a:lvl8pPr>
            <a:lvl9pPr marL="3886200" indent="-228600" fontAlgn="base">
              <a:spcBef>
                <a:spcPct val="0"/>
              </a:spcBef>
              <a:spcAft>
                <a:spcPct val="0"/>
              </a:spcAft>
              <a:defRPr>
                <a:solidFill>
                  <a:schemeClr val="tx1"/>
                </a:solidFill>
                <a:latin typeface="Trebuchet MS" charset="0"/>
                <a:ea typeface="ＭＳ Ｐゴシック" charset="0"/>
              </a:defRPr>
            </a:lvl9pPr>
          </a:lstStyle>
          <a:p>
            <a:pPr algn="just"/>
            <a:r>
              <a:rPr lang="en-US" sz="1600" b="1" i="1" dirty="0">
                <a:latin typeface="Arial"/>
                <a:cs typeface="Arial"/>
              </a:rPr>
              <a:t>II. </a:t>
            </a:r>
            <a:r>
              <a:rPr lang="en-US" sz="1600" b="1" i="1" dirty="0" smtClean="0">
                <a:latin typeface="Arial"/>
                <a:cs typeface="Arial"/>
              </a:rPr>
              <a:t>Interpersonal Skills</a:t>
            </a:r>
            <a:endParaRPr lang="en-US" sz="1600" b="1" i="1" dirty="0">
              <a:latin typeface="Arial"/>
              <a:cs typeface="Arial"/>
            </a:endParaRPr>
          </a:p>
        </p:txBody>
      </p:sp>
      <p:sp>
        <p:nvSpPr>
          <p:cNvPr id="12" name="TextBox 11"/>
          <p:cNvSpPr txBox="1"/>
          <p:nvPr/>
        </p:nvSpPr>
        <p:spPr>
          <a:xfrm>
            <a:off x="215900" y="4837113"/>
            <a:ext cx="5943600" cy="277812"/>
          </a:xfrm>
          <a:prstGeom prst="rect">
            <a:avLst/>
          </a:prstGeom>
          <a:noFill/>
        </p:spPr>
        <p:txBody>
          <a:bodyPr>
            <a:spAutoFit/>
          </a:bodyPr>
          <a:lstStyle/>
          <a:p>
            <a:pPr fontAlgn="auto">
              <a:spcBef>
                <a:spcPts val="0"/>
              </a:spcBef>
              <a:spcAft>
                <a:spcPts val="0"/>
              </a:spcAft>
              <a:defRPr/>
            </a:pPr>
            <a:r>
              <a:rPr lang="en-US" sz="1200" dirty="0">
                <a:latin typeface="+mn-lt"/>
                <a:ea typeface="+mn-ea"/>
                <a:cs typeface="+mn-cs"/>
              </a:rPr>
              <a:t>Cognitive Analysis System of Psychotherapy (CBASP)</a:t>
            </a:r>
          </a:p>
        </p:txBody>
      </p:sp>
      <p:sp>
        <p:nvSpPr>
          <p:cNvPr id="13" name="TextBox 12"/>
          <p:cNvSpPr txBox="1"/>
          <p:nvPr/>
        </p:nvSpPr>
        <p:spPr>
          <a:xfrm>
            <a:off x="4800600" y="4178300"/>
            <a:ext cx="5016500" cy="276225"/>
          </a:xfrm>
          <a:prstGeom prst="rect">
            <a:avLst/>
          </a:prstGeom>
          <a:noFill/>
        </p:spPr>
        <p:txBody>
          <a:bodyPr>
            <a:spAutoFit/>
          </a:bodyPr>
          <a:lstStyle/>
          <a:p>
            <a:pPr fontAlgn="auto">
              <a:spcBef>
                <a:spcPts val="0"/>
              </a:spcBef>
              <a:spcAft>
                <a:spcPts val="0"/>
              </a:spcAft>
              <a:defRPr/>
            </a:pPr>
            <a:r>
              <a:rPr lang="en-US" sz="1200" dirty="0" smtClean="0">
                <a:solidFill>
                  <a:srgbClr val="FF9131"/>
                </a:solidFill>
                <a:latin typeface="+mn-lt"/>
                <a:ea typeface="+mn-ea"/>
                <a:cs typeface="+mn-cs"/>
              </a:rPr>
              <a:t>Schema Therapy (ST)</a:t>
            </a:r>
            <a:endParaRPr lang="en-US" sz="1200" dirty="0">
              <a:solidFill>
                <a:srgbClr val="FF9131"/>
              </a:solidFill>
              <a:latin typeface="+mn-lt"/>
              <a:ea typeface="+mn-ea"/>
              <a:cs typeface="+mn-cs"/>
            </a:endParaRPr>
          </a:p>
        </p:txBody>
      </p:sp>
      <p:cxnSp>
        <p:nvCxnSpPr>
          <p:cNvPr id="16" name="Curved Connector 15"/>
          <p:cNvCxnSpPr/>
          <p:nvPr/>
        </p:nvCxnSpPr>
        <p:spPr>
          <a:xfrm rot="10800000" flipV="1">
            <a:off x="2483768" y="2070100"/>
            <a:ext cx="1326232" cy="566812"/>
          </a:xfrm>
          <a:prstGeom prst="curvedConnector3">
            <a:avLst>
              <a:gd name="adj1" fmla="val 50000"/>
            </a:avLst>
          </a:prstGeom>
          <a:ln>
            <a:solidFill>
              <a:srgbClr val="FF9131"/>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cxnSp>
        <p:nvCxnSpPr>
          <p:cNvPr id="19" name="Curved Connector 18"/>
          <p:cNvCxnSpPr/>
          <p:nvPr/>
        </p:nvCxnSpPr>
        <p:spPr>
          <a:xfrm rot="5400000">
            <a:off x="3118023" y="2578721"/>
            <a:ext cx="1306513" cy="558800"/>
          </a:xfrm>
          <a:prstGeom prst="curvedConnector3">
            <a:avLst/>
          </a:prstGeom>
          <a:ln>
            <a:solidFill>
              <a:schemeClr val="tx1"/>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cxnSp>
        <p:nvCxnSpPr>
          <p:cNvPr id="20" name="Curved Connector 19"/>
          <p:cNvCxnSpPr/>
          <p:nvPr/>
        </p:nvCxnSpPr>
        <p:spPr>
          <a:xfrm rot="10800000" flipV="1">
            <a:off x="4368800" y="1196752"/>
            <a:ext cx="1211312" cy="314548"/>
          </a:xfrm>
          <a:prstGeom prst="curvedConnector3">
            <a:avLst/>
          </a:prstGeom>
          <a:ln>
            <a:solidFill>
              <a:schemeClr val="tx1"/>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cxnSp>
        <p:nvCxnSpPr>
          <p:cNvPr id="21" name="Curved Connector 20"/>
          <p:cNvCxnSpPr/>
          <p:nvPr/>
        </p:nvCxnSpPr>
        <p:spPr>
          <a:xfrm>
            <a:off x="4860032" y="2276872"/>
            <a:ext cx="1152128" cy="1008112"/>
          </a:xfrm>
          <a:prstGeom prst="curvedConnector3">
            <a:avLst/>
          </a:prstGeom>
          <a:ln>
            <a:solidFill>
              <a:srgbClr val="FFFF00"/>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cxnSp>
        <p:nvCxnSpPr>
          <p:cNvPr id="28" name="Curved Connector 27"/>
          <p:cNvCxnSpPr/>
          <p:nvPr/>
        </p:nvCxnSpPr>
        <p:spPr>
          <a:xfrm rot="10800000">
            <a:off x="2051720" y="1268761"/>
            <a:ext cx="1758280" cy="333029"/>
          </a:xfrm>
          <a:prstGeom prst="curvedConnector3">
            <a:avLst/>
          </a:prstGeom>
          <a:ln>
            <a:solidFill>
              <a:schemeClr val="tx1"/>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cxnSp>
        <p:nvCxnSpPr>
          <p:cNvPr id="32" name="Curved Connector 31"/>
          <p:cNvCxnSpPr/>
          <p:nvPr/>
        </p:nvCxnSpPr>
        <p:spPr>
          <a:xfrm rot="5400000">
            <a:off x="4533851" y="4780706"/>
            <a:ext cx="1278731" cy="626368"/>
          </a:xfrm>
          <a:prstGeom prst="curvedConnector3">
            <a:avLst/>
          </a:prstGeom>
          <a:ln>
            <a:solidFill>
              <a:srgbClr val="FF9131"/>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cxnSp>
        <p:nvCxnSpPr>
          <p:cNvPr id="35" name="Curved Connector 34"/>
          <p:cNvCxnSpPr/>
          <p:nvPr/>
        </p:nvCxnSpPr>
        <p:spPr>
          <a:xfrm rot="10800000">
            <a:off x="3810000" y="5232400"/>
            <a:ext cx="787400" cy="569913"/>
          </a:xfrm>
          <a:prstGeom prst="curvedConnector3">
            <a:avLst/>
          </a:prstGeom>
          <a:ln>
            <a:solidFill>
              <a:schemeClr val="tx1"/>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sp>
        <p:nvSpPr>
          <p:cNvPr id="23" name="TextBox 8"/>
          <p:cNvSpPr txBox="1"/>
          <p:nvPr/>
        </p:nvSpPr>
        <p:spPr>
          <a:xfrm>
            <a:off x="6516216" y="2780928"/>
            <a:ext cx="2247900" cy="277812"/>
          </a:xfrm>
          <a:prstGeom prst="rect">
            <a:avLst/>
          </a:prstGeom>
          <a:noFill/>
        </p:spPr>
        <p:txBody>
          <a:bodyPr>
            <a:spAutoFit/>
          </a:bodyPr>
          <a:lstStyle/>
          <a:p>
            <a:pPr fontAlgn="auto">
              <a:spcBef>
                <a:spcPts val="0"/>
              </a:spcBef>
              <a:spcAft>
                <a:spcPts val="0"/>
              </a:spcAft>
              <a:defRPr/>
            </a:pPr>
            <a:r>
              <a:rPr lang="en-US" sz="1200" dirty="0">
                <a:solidFill>
                  <a:srgbClr val="FFFFFF"/>
                </a:solidFill>
                <a:latin typeface="+mn-lt"/>
                <a:ea typeface="+mn-ea"/>
                <a:cs typeface="+mn-cs"/>
              </a:rPr>
              <a:t>Behavioral Activation (BA)</a:t>
            </a:r>
          </a:p>
        </p:txBody>
      </p:sp>
      <p:cxnSp>
        <p:nvCxnSpPr>
          <p:cNvPr id="24" name="Curved Connector 20"/>
          <p:cNvCxnSpPr/>
          <p:nvPr/>
        </p:nvCxnSpPr>
        <p:spPr>
          <a:xfrm>
            <a:off x="5480050" y="2132013"/>
            <a:ext cx="2116286" cy="504899"/>
          </a:xfrm>
          <a:prstGeom prst="curvedConnector3">
            <a:avLst/>
          </a:prstGeom>
          <a:ln>
            <a:solidFill>
              <a:schemeClr val="tx1"/>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0" y="6553145"/>
            <a:ext cx="5688632" cy="246221"/>
          </a:xfrm>
          <a:prstGeom prst="rect">
            <a:avLst/>
          </a:prstGeom>
          <a:noFill/>
        </p:spPr>
        <p:txBody>
          <a:bodyPr wrap="square" rtlCol="0">
            <a:spAutoFit/>
          </a:bodyPr>
          <a:lstStyle/>
          <a:p>
            <a:r>
              <a:rPr lang="en-US" sz="1000" dirty="0" err="1" smtClean="0">
                <a:latin typeface="Arial"/>
                <a:cs typeface="Arial"/>
              </a:rPr>
              <a:t>Schweiger</a:t>
            </a:r>
            <a:r>
              <a:rPr lang="en-US" sz="1000" dirty="0" smtClean="0">
                <a:latin typeface="Arial"/>
                <a:cs typeface="Arial"/>
              </a:rPr>
              <a:t> und </a:t>
            </a:r>
            <a:r>
              <a:rPr lang="en-US" sz="1000" dirty="0" err="1" smtClean="0">
                <a:latin typeface="Arial"/>
                <a:cs typeface="Arial"/>
              </a:rPr>
              <a:t>Sipos</a:t>
            </a:r>
            <a:r>
              <a:rPr lang="en-US" sz="1000" dirty="0" smtClean="0">
                <a:latin typeface="Arial"/>
                <a:cs typeface="Arial"/>
              </a:rPr>
              <a:t> 2012</a:t>
            </a:r>
            <a:endParaRPr lang="en-US" sz="1000" dirty="0">
              <a:latin typeface="Arial"/>
              <a:cs typeface="Arial"/>
            </a:endParaRPr>
          </a:p>
        </p:txBody>
      </p:sp>
      <p:sp>
        <p:nvSpPr>
          <p:cNvPr id="25" name="AutoShape 4"/>
          <p:cNvSpPr>
            <a:spLocks noChangeArrowheads="1"/>
          </p:cNvSpPr>
          <p:nvPr/>
        </p:nvSpPr>
        <p:spPr bwMode="auto">
          <a:xfrm rot="20754778">
            <a:off x="245038" y="2328685"/>
            <a:ext cx="4515800" cy="1338837"/>
          </a:xfrm>
          <a:prstGeom prst="can">
            <a:avLst>
              <a:gd name="adj" fmla="val 25000"/>
            </a:avLst>
          </a:prstGeom>
          <a:solidFill>
            <a:srgbClr val="FFFF00"/>
          </a:solidFill>
          <a:ln w="9525">
            <a:solidFill>
              <a:schemeClr val="tx1"/>
            </a:solidFill>
            <a:round/>
            <a:headEnd/>
            <a:tailEnd/>
          </a:ln>
        </p:spPr>
        <p:txBody>
          <a:bodyPr wrap="none" anchor="ctr"/>
          <a:lstStyle/>
          <a:p>
            <a:endParaRPr lang="en-US"/>
          </a:p>
        </p:txBody>
      </p:sp>
      <p:sp>
        <p:nvSpPr>
          <p:cNvPr id="27" name="AutoShape 3"/>
          <p:cNvSpPr>
            <a:spLocks noChangeArrowheads="1"/>
          </p:cNvSpPr>
          <p:nvPr/>
        </p:nvSpPr>
        <p:spPr bwMode="auto">
          <a:xfrm>
            <a:off x="467544" y="764704"/>
            <a:ext cx="3096344" cy="1368152"/>
          </a:xfrm>
          <a:prstGeom prst="can">
            <a:avLst>
              <a:gd name="adj" fmla="val 25000"/>
            </a:avLst>
          </a:prstGeom>
          <a:solidFill>
            <a:srgbClr val="CC99FF"/>
          </a:solidFill>
          <a:ln w="9525">
            <a:solidFill>
              <a:schemeClr val="tx1"/>
            </a:solidFill>
            <a:round/>
            <a:headEnd/>
            <a:tailEnd/>
          </a:ln>
        </p:spPr>
        <p:txBody>
          <a:bodyPr wrap="none" anchor="ctr"/>
          <a:lstStyle/>
          <a:p>
            <a:pPr algn="ctr">
              <a:lnSpc>
                <a:spcPct val="150000"/>
              </a:lnSpc>
            </a:pPr>
            <a:r>
              <a:rPr lang="en-US" sz="1400" dirty="0">
                <a:solidFill>
                  <a:schemeClr val="bg1"/>
                </a:solidFill>
                <a:latin typeface="Lucida Grande" charset="0"/>
              </a:rPr>
              <a:t>All involve acceptance &amp; </a:t>
            </a:r>
            <a:r>
              <a:rPr lang="en-US" sz="1400" dirty="0" err="1">
                <a:solidFill>
                  <a:schemeClr val="bg1"/>
                </a:solidFill>
                <a:latin typeface="Lucida Grande" charset="0"/>
              </a:rPr>
              <a:t>defusion</a:t>
            </a:r>
            <a:r>
              <a:rPr lang="en-US" sz="1400" dirty="0">
                <a:solidFill>
                  <a:schemeClr val="bg1"/>
                </a:solidFill>
                <a:latin typeface="Lucida Grande" charset="0"/>
              </a:rPr>
              <a:t> </a:t>
            </a:r>
            <a:endParaRPr lang="en-US" sz="1400" dirty="0" smtClean="0">
              <a:solidFill>
                <a:schemeClr val="bg1"/>
              </a:solidFill>
              <a:latin typeface="Lucida Grande" charset="0"/>
            </a:endParaRPr>
          </a:p>
          <a:p>
            <a:pPr algn="ctr">
              <a:lnSpc>
                <a:spcPct val="150000"/>
              </a:lnSpc>
            </a:pPr>
            <a:r>
              <a:rPr lang="en-US" sz="1400" dirty="0" smtClean="0">
                <a:solidFill>
                  <a:schemeClr val="bg1"/>
                </a:solidFill>
                <a:latin typeface="Lucida Grande" charset="0"/>
              </a:rPr>
              <a:t>(</a:t>
            </a:r>
            <a:r>
              <a:rPr lang="en-US" sz="1400" dirty="0">
                <a:solidFill>
                  <a:schemeClr val="bg1"/>
                </a:solidFill>
                <a:latin typeface="Lucida Grande" charset="0"/>
              </a:rPr>
              <a:t>implicitly or explicitly)</a:t>
            </a:r>
          </a:p>
          <a:p>
            <a:pPr>
              <a:lnSpc>
                <a:spcPct val="150000"/>
              </a:lnSpc>
            </a:pPr>
            <a:endParaRPr lang="de-DE" sz="1100" b="1" kern="1200" dirty="0">
              <a:solidFill>
                <a:srgbClr val="0D0D0D"/>
              </a:solidFill>
              <a:latin typeface="Arial" charset="0"/>
              <a:cs typeface="Arial" charset="0"/>
            </a:endParaRPr>
          </a:p>
        </p:txBody>
      </p:sp>
      <p:sp>
        <p:nvSpPr>
          <p:cNvPr id="29" name="AutoShape 6"/>
          <p:cNvSpPr>
            <a:spLocks noChangeArrowheads="1"/>
          </p:cNvSpPr>
          <p:nvPr/>
        </p:nvSpPr>
        <p:spPr bwMode="auto">
          <a:xfrm rot="1286782">
            <a:off x="370306" y="4936757"/>
            <a:ext cx="3597624" cy="1473200"/>
          </a:xfrm>
          <a:prstGeom prst="can">
            <a:avLst>
              <a:gd name="adj" fmla="val 25000"/>
            </a:avLst>
          </a:prstGeom>
          <a:solidFill>
            <a:srgbClr val="66FF33"/>
          </a:solidFill>
          <a:ln w="9525">
            <a:solidFill>
              <a:schemeClr val="tx1"/>
            </a:solidFill>
            <a:round/>
            <a:headEnd/>
            <a:tailEnd/>
          </a:ln>
        </p:spPr>
        <p:txBody>
          <a:bodyPr wrap="none" anchor="ctr"/>
          <a:lstStyle/>
          <a:p>
            <a:pPr algn="ctr">
              <a:lnSpc>
                <a:spcPct val="110000"/>
              </a:lnSpc>
            </a:pPr>
            <a:r>
              <a:rPr lang="en-US" sz="2000" dirty="0">
                <a:solidFill>
                  <a:srgbClr val="000000"/>
                </a:solidFill>
                <a:latin typeface="Lucida Grande" charset="0"/>
              </a:rPr>
              <a:t>All are </a:t>
            </a:r>
            <a:r>
              <a:rPr lang="en-US" sz="2000" dirty="0" smtClean="0">
                <a:solidFill>
                  <a:srgbClr val="000000"/>
                </a:solidFill>
                <a:latin typeface="Lucida Grande" charset="0"/>
              </a:rPr>
              <a:t>functional based</a:t>
            </a:r>
            <a:endParaRPr lang="de-DE" sz="2000" b="1" dirty="0">
              <a:solidFill>
                <a:srgbClr val="000000"/>
              </a:solidFill>
            </a:endParaRPr>
          </a:p>
        </p:txBody>
      </p:sp>
      <p:sp>
        <p:nvSpPr>
          <p:cNvPr id="30" name="AutoShape 4"/>
          <p:cNvSpPr>
            <a:spLocks noChangeArrowheads="1"/>
          </p:cNvSpPr>
          <p:nvPr/>
        </p:nvSpPr>
        <p:spPr bwMode="auto">
          <a:xfrm rot="-1404179">
            <a:off x="4723241" y="2368424"/>
            <a:ext cx="4415746" cy="1393825"/>
          </a:xfrm>
          <a:prstGeom prst="can">
            <a:avLst>
              <a:gd name="adj" fmla="val 25000"/>
            </a:avLst>
          </a:prstGeom>
          <a:solidFill>
            <a:srgbClr val="FF6600"/>
          </a:solidFill>
          <a:ln w="9525">
            <a:solidFill>
              <a:schemeClr val="tx1"/>
            </a:solidFill>
            <a:round/>
            <a:headEnd/>
            <a:tailEnd/>
          </a:ln>
        </p:spPr>
        <p:txBody>
          <a:bodyPr wrap="none" anchor="ctr"/>
          <a:lstStyle/>
          <a:p>
            <a:endParaRPr lang="en-US" kern="1200"/>
          </a:p>
        </p:txBody>
      </p:sp>
      <p:sp>
        <p:nvSpPr>
          <p:cNvPr id="31" name="AutoShape 7"/>
          <p:cNvSpPr>
            <a:spLocks noChangeArrowheads="1"/>
          </p:cNvSpPr>
          <p:nvPr/>
        </p:nvSpPr>
        <p:spPr bwMode="auto">
          <a:xfrm>
            <a:off x="4716016" y="260648"/>
            <a:ext cx="4176464" cy="1306165"/>
          </a:xfrm>
          <a:prstGeom prst="can">
            <a:avLst>
              <a:gd name="adj" fmla="val 25000"/>
            </a:avLst>
          </a:prstGeom>
          <a:solidFill>
            <a:srgbClr val="00FFFF"/>
          </a:solidFill>
          <a:ln w="9525">
            <a:solidFill>
              <a:schemeClr val="tx1"/>
            </a:solidFill>
            <a:round/>
            <a:headEnd/>
            <a:tailEnd/>
          </a:ln>
        </p:spPr>
        <p:txBody>
          <a:bodyPr wrap="none" anchor="ctr"/>
          <a:lstStyle/>
          <a:p>
            <a:pPr algn="ctr">
              <a:lnSpc>
                <a:spcPct val="150000"/>
              </a:lnSpc>
            </a:pPr>
            <a:r>
              <a:rPr lang="en-US" sz="2000" dirty="0" smtClean="0">
                <a:solidFill>
                  <a:srgbClr val="000000"/>
                </a:solidFill>
                <a:latin typeface="Lucida Grande" charset="0"/>
              </a:rPr>
              <a:t>All </a:t>
            </a:r>
            <a:r>
              <a:rPr lang="en-US" sz="2000" dirty="0">
                <a:solidFill>
                  <a:srgbClr val="000000"/>
                </a:solidFill>
                <a:latin typeface="Lucida Grande" charset="0"/>
              </a:rPr>
              <a:t>prioritize </a:t>
            </a:r>
            <a:r>
              <a:rPr lang="en-US" sz="2000" dirty="0" smtClean="0">
                <a:solidFill>
                  <a:srgbClr val="000000"/>
                </a:solidFill>
                <a:latin typeface="Lucida Grande" charset="0"/>
              </a:rPr>
              <a:t>treatment </a:t>
            </a:r>
            <a:r>
              <a:rPr lang="en-US" sz="2000" dirty="0">
                <a:solidFill>
                  <a:srgbClr val="000000"/>
                </a:solidFill>
                <a:latin typeface="Lucida Grande" charset="0"/>
              </a:rPr>
              <a:t>targets</a:t>
            </a:r>
          </a:p>
          <a:p>
            <a:pPr>
              <a:lnSpc>
                <a:spcPct val="150000"/>
              </a:lnSpc>
            </a:pPr>
            <a:endParaRPr lang="en-US" sz="2000" dirty="0">
              <a:solidFill>
                <a:srgbClr val="000000"/>
              </a:solidFill>
              <a:latin typeface="Lucida Grande" charset="0"/>
            </a:endParaRPr>
          </a:p>
        </p:txBody>
      </p:sp>
      <p:sp>
        <p:nvSpPr>
          <p:cNvPr id="33" name="AutoShape 7"/>
          <p:cNvSpPr>
            <a:spLocks noChangeArrowheads="1"/>
          </p:cNvSpPr>
          <p:nvPr/>
        </p:nvSpPr>
        <p:spPr bwMode="auto">
          <a:xfrm>
            <a:off x="4788024" y="5301208"/>
            <a:ext cx="4032448" cy="1298054"/>
          </a:xfrm>
          <a:prstGeom prst="can">
            <a:avLst>
              <a:gd name="adj" fmla="val 25000"/>
            </a:avLst>
          </a:prstGeom>
          <a:solidFill>
            <a:srgbClr val="A4FF43"/>
          </a:solidFill>
          <a:ln w="9525">
            <a:solidFill>
              <a:schemeClr val="tx1"/>
            </a:solidFill>
            <a:round/>
            <a:headEnd/>
            <a:tailEnd/>
          </a:ln>
        </p:spPr>
        <p:txBody>
          <a:bodyPr wrap="none" anchor="ctr"/>
          <a:lstStyle/>
          <a:p>
            <a:endParaRPr lang="en-US" kern="1200"/>
          </a:p>
        </p:txBody>
      </p:sp>
      <p:sp>
        <p:nvSpPr>
          <p:cNvPr id="2" name="Rectangle 1"/>
          <p:cNvSpPr/>
          <p:nvPr/>
        </p:nvSpPr>
        <p:spPr>
          <a:xfrm>
            <a:off x="5004048" y="5589240"/>
            <a:ext cx="3491880" cy="763286"/>
          </a:xfrm>
          <a:prstGeom prst="rect">
            <a:avLst/>
          </a:prstGeom>
        </p:spPr>
        <p:txBody>
          <a:bodyPr wrap="square">
            <a:spAutoFit/>
          </a:bodyPr>
          <a:lstStyle/>
          <a:p>
            <a:pPr algn="ctr" eaLnBrk="1" hangingPunct="1">
              <a:lnSpc>
                <a:spcPct val="90000"/>
              </a:lnSpc>
            </a:pPr>
            <a:r>
              <a:rPr lang="en-US" dirty="0">
                <a:solidFill>
                  <a:schemeClr val="bg1"/>
                </a:solidFill>
                <a:latin typeface="Arial"/>
                <a:cs typeface="Arial"/>
              </a:rPr>
              <a:t>All use the therapeutic relationship</a:t>
            </a:r>
          </a:p>
        </p:txBody>
      </p:sp>
      <p:sp>
        <p:nvSpPr>
          <p:cNvPr id="3" name="Rectangle 2"/>
          <p:cNvSpPr/>
          <p:nvPr/>
        </p:nvSpPr>
        <p:spPr>
          <a:xfrm rot="20209770">
            <a:off x="4901171" y="2769132"/>
            <a:ext cx="4488719" cy="763286"/>
          </a:xfrm>
          <a:prstGeom prst="rect">
            <a:avLst/>
          </a:prstGeom>
        </p:spPr>
        <p:txBody>
          <a:bodyPr wrap="square">
            <a:spAutoFit/>
          </a:bodyPr>
          <a:lstStyle/>
          <a:p>
            <a:pPr algn="ctr" eaLnBrk="1" hangingPunct="1">
              <a:lnSpc>
                <a:spcPct val="90000"/>
              </a:lnSpc>
            </a:pPr>
            <a:r>
              <a:rPr lang="en-US" dirty="0">
                <a:solidFill>
                  <a:srgbClr val="000000"/>
                </a:solidFill>
                <a:latin typeface="Arial"/>
                <a:cs typeface="Arial"/>
              </a:rPr>
              <a:t>All provide a context for life-style change </a:t>
            </a:r>
          </a:p>
        </p:txBody>
      </p:sp>
      <p:sp>
        <p:nvSpPr>
          <p:cNvPr id="4" name="Rectangle 3"/>
          <p:cNvSpPr/>
          <p:nvPr/>
        </p:nvSpPr>
        <p:spPr>
          <a:xfrm rot="20748005">
            <a:off x="244054" y="2754982"/>
            <a:ext cx="4572000" cy="651460"/>
          </a:xfrm>
          <a:prstGeom prst="rect">
            <a:avLst/>
          </a:prstGeom>
        </p:spPr>
        <p:txBody>
          <a:bodyPr>
            <a:spAutoFit/>
          </a:bodyPr>
          <a:lstStyle/>
          <a:p>
            <a:pPr algn="ctr" eaLnBrk="1" hangingPunct="1">
              <a:lnSpc>
                <a:spcPct val="90000"/>
              </a:lnSpc>
            </a:pPr>
            <a:r>
              <a:rPr lang="en-US" sz="2000" dirty="0">
                <a:solidFill>
                  <a:srgbClr val="000000"/>
                </a:solidFill>
                <a:latin typeface="Lucida Grande" charset="0"/>
              </a:rPr>
              <a:t>All target behavioral/psychological flexibility in the long run </a:t>
            </a:r>
          </a:p>
        </p:txBody>
      </p:sp>
    </p:spTree>
    <p:extLst>
      <p:ext uri="{BB962C8B-B14F-4D97-AF65-F5344CB8AC3E}">
        <p14:creationId xmlns:p14="http://schemas.microsoft.com/office/powerpoint/2010/main" val="412162516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9" grpId="0" animBg="1"/>
      <p:bldP spid="30" grpId="0" animBg="1"/>
      <p:bldP spid="31" grpId="0" animBg="1"/>
      <p:bldP spid="33" grpId="0" animBg="1"/>
      <p:bldP spid="2" grpId="0"/>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04665"/>
            <a:ext cx="7992888" cy="1152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1700808"/>
            <a:ext cx="2971800" cy="238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2" name="Rectangle 1"/>
          <p:cNvSpPr/>
          <p:nvPr/>
        </p:nvSpPr>
        <p:spPr>
          <a:xfrm>
            <a:off x="323528" y="2708920"/>
            <a:ext cx="8496944" cy="2733056"/>
          </a:xfrm>
          <a:prstGeom prst="rect">
            <a:avLst/>
          </a:prstGeom>
        </p:spPr>
        <p:txBody>
          <a:bodyPr wrap="square">
            <a:spAutoFit/>
          </a:bodyPr>
          <a:lstStyle/>
          <a:p>
            <a:pPr marL="342900" indent="-342900">
              <a:lnSpc>
                <a:spcPct val="120000"/>
              </a:lnSpc>
              <a:buFont typeface="Arial"/>
              <a:buChar char="•"/>
            </a:pPr>
            <a:r>
              <a:rPr lang="en-US" sz="3600" dirty="0">
                <a:effectLst>
                  <a:outerShdw blurRad="38100" dist="38100" dir="2700000" algn="tl">
                    <a:srgbClr val="000000"/>
                  </a:outerShdw>
                </a:effectLst>
                <a:latin typeface="Arial"/>
                <a:cs typeface="Arial"/>
              </a:rPr>
              <a:t>“Emphasis turns to being effective in one's life and away from working to feel GOOD.” </a:t>
            </a:r>
          </a:p>
          <a:p>
            <a:pPr algn="just"/>
            <a:endParaRPr lang="en-US" sz="1400" dirty="0">
              <a:latin typeface="Arial"/>
              <a:cs typeface="Arial"/>
            </a:endParaRPr>
          </a:p>
          <a:p>
            <a:pPr algn="just"/>
            <a:endParaRPr lang="en-US" sz="2800" dirty="0" smtClean="0">
              <a:latin typeface="Arial"/>
              <a:cs typeface="Arial"/>
            </a:endParaRPr>
          </a:p>
        </p:txBody>
      </p:sp>
      <p:sp>
        <p:nvSpPr>
          <p:cNvPr id="3" name="TextBox 2"/>
          <p:cNvSpPr txBox="1"/>
          <p:nvPr/>
        </p:nvSpPr>
        <p:spPr>
          <a:xfrm>
            <a:off x="27980" y="6453336"/>
            <a:ext cx="9145016" cy="261610"/>
          </a:xfrm>
          <a:prstGeom prst="rect">
            <a:avLst/>
          </a:prstGeom>
          <a:noFill/>
        </p:spPr>
        <p:txBody>
          <a:bodyPr wrap="square" rtlCol="0">
            <a:spAutoFit/>
          </a:bodyPr>
          <a:lstStyle/>
          <a:p>
            <a:r>
              <a:rPr lang="en-US" sz="1100" dirty="0" err="1" smtClean="0">
                <a:latin typeface="Arial"/>
                <a:cs typeface="Arial"/>
              </a:rPr>
              <a:t>Kahl</a:t>
            </a:r>
            <a:r>
              <a:rPr lang="en-US" sz="1100" dirty="0" smtClean="0">
                <a:latin typeface="Arial"/>
                <a:cs typeface="Arial"/>
              </a:rPr>
              <a:t> et al. (2012) The third wave of cognitive behavioral therapies: what is new and what is effective? </a:t>
            </a:r>
            <a:r>
              <a:rPr lang="en-US" sz="1100" dirty="0" err="1" smtClean="0">
                <a:latin typeface="Arial"/>
                <a:cs typeface="Arial"/>
              </a:rPr>
              <a:t>Curr</a:t>
            </a:r>
            <a:r>
              <a:rPr lang="en-US" sz="1100" dirty="0" smtClean="0">
                <a:latin typeface="Arial"/>
                <a:cs typeface="Arial"/>
              </a:rPr>
              <a:t> </a:t>
            </a:r>
            <a:r>
              <a:rPr lang="en-US" sz="1100" dirty="0" err="1" smtClean="0">
                <a:latin typeface="Arial"/>
                <a:cs typeface="Arial"/>
              </a:rPr>
              <a:t>Opin</a:t>
            </a:r>
            <a:r>
              <a:rPr lang="en-US" sz="1100" dirty="0" smtClean="0">
                <a:latin typeface="Arial"/>
                <a:cs typeface="Arial"/>
              </a:rPr>
              <a:t> Psychiatry: 522-528</a:t>
            </a:r>
            <a:endParaRPr lang="en-US" sz="1100" dirty="0">
              <a:latin typeface="Arial"/>
              <a:cs typeface="Arial"/>
            </a:endParaRPr>
          </a:p>
        </p:txBody>
      </p:sp>
    </p:spTree>
    <p:extLst>
      <p:ext uri="{BB962C8B-B14F-4D97-AF65-F5344CB8AC3E}">
        <p14:creationId xmlns:p14="http://schemas.microsoft.com/office/powerpoint/2010/main" val="1568567206"/>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5536" y="2060848"/>
            <a:ext cx="8208912" cy="1015663"/>
          </a:xfrm>
          <a:prstGeom prst="rect">
            <a:avLst/>
          </a:prstGeom>
        </p:spPr>
        <p:txBody>
          <a:bodyPr wrap="square">
            <a:spAutoFit/>
          </a:bodyPr>
          <a:lstStyle/>
          <a:p>
            <a:pPr marL="64008" algn="ctr" eaLnBrk="1" hangingPunct="1">
              <a:lnSpc>
                <a:spcPct val="130000"/>
              </a:lnSpc>
              <a:spcBef>
                <a:spcPct val="20000"/>
              </a:spcBef>
              <a:buClr>
                <a:schemeClr val="accent1"/>
              </a:buClr>
              <a:buSzPct val="80000"/>
            </a:pPr>
            <a:r>
              <a:rPr lang="de-DE" sz="48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rPr>
              <a:t>ACT</a:t>
            </a:r>
            <a:endParaRPr lang="de-DE" sz="48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ndParaRPr>
          </a:p>
        </p:txBody>
      </p:sp>
    </p:spTree>
    <p:extLst>
      <p:ext uri="{BB962C8B-B14F-4D97-AF65-F5344CB8AC3E}">
        <p14:creationId xmlns:p14="http://schemas.microsoft.com/office/powerpoint/2010/main" val="1122642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752600" y="1143000"/>
            <a:ext cx="1447800" cy="5486400"/>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ounded Rectangle 4"/>
          <p:cNvSpPr/>
          <p:nvPr/>
        </p:nvSpPr>
        <p:spPr>
          <a:xfrm>
            <a:off x="3867150" y="1130300"/>
            <a:ext cx="1447800" cy="5486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Hexagon 3"/>
          <p:cNvSpPr/>
          <p:nvPr/>
        </p:nvSpPr>
        <p:spPr>
          <a:xfrm rot="5400000">
            <a:off x="2305050" y="1524000"/>
            <a:ext cx="4572000" cy="48768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p:nvPr/>
        </p:nvSpPr>
        <p:spPr>
          <a:xfrm>
            <a:off x="6019800" y="1130300"/>
            <a:ext cx="1447800" cy="5486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593" name="TextBox 14"/>
          <p:cNvSpPr txBox="1">
            <a:spLocks noChangeArrowheads="1"/>
          </p:cNvSpPr>
          <p:nvPr/>
        </p:nvSpPr>
        <p:spPr bwMode="auto">
          <a:xfrm>
            <a:off x="467544" y="2132856"/>
            <a:ext cx="250730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600">
                <a:solidFill>
                  <a:schemeClr val="tx1"/>
                </a:solidFill>
                <a:latin typeface="Constantia" charset="0"/>
                <a:ea typeface="ＭＳ Ｐゴシック" charset="0"/>
                <a:cs typeface="ＭＳ Ｐゴシック" charset="0"/>
              </a:defRPr>
            </a:lvl1pPr>
            <a:lvl2pPr marL="742950" indent="-285750">
              <a:defRPr sz="2400">
                <a:solidFill>
                  <a:schemeClr val="tx1"/>
                </a:solidFill>
                <a:latin typeface="Constantia" charset="0"/>
                <a:ea typeface="ＭＳ Ｐゴシック" charset="0"/>
              </a:defRPr>
            </a:lvl2pPr>
            <a:lvl3pPr marL="1143000" indent="-228600">
              <a:defRPr sz="2100">
                <a:solidFill>
                  <a:schemeClr val="tx1"/>
                </a:solidFill>
                <a:latin typeface="Constantia" charset="0"/>
                <a:ea typeface="ＭＳ Ｐゴシック" charset="0"/>
              </a:defRPr>
            </a:lvl3pPr>
            <a:lvl4pPr marL="1600200" indent="-228600">
              <a:defRPr sz="2000">
                <a:solidFill>
                  <a:schemeClr val="tx1"/>
                </a:solidFill>
                <a:latin typeface="Constantia" charset="0"/>
                <a:ea typeface="ＭＳ Ｐゴシック" charset="0"/>
              </a:defRPr>
            </a:lvl4pPr>
            <a:lvl5pPr marL="2057400" indent="-228600">
              <a:defRPr sz="2000">
                <a:solidFill>
                  <a:schemeClr val="tx1"/>
                </a:solidFill>
                <a:latin typeface="Constantia" charset="0"/>
                <a:ea typeface="ＭＳ Ｐゴシック" charset="0"/>
              </a:defRPr>
            </a:lvl5pPr>
            <a:lvl6pPr marL="2514600" indent="-228600" eaLnBrk="0" fontAlgn="base" hangingPunct="0">
              <a:spcAft>
                <a:spcPct val="0"/>
              </a:spcAft>
              <a:buClr>
                <a:srgbClr val="10CF9B"/>
              </a:buClr>
              <a:buSzPct val="65000"/>
              <a:buFont typeface="Wingdings 2" charset="0"/>
              <a:defRPr sz="2000">
                <a:solidFill>
                  <a:schemeClr val="tx1"/>
                </a:solidFill>
                <a:latin typeface="Constantia" charset="0"/>
                <a:ea typeface="ＭＳ Ｐゴシック" charset="0"/>
              </a:defRPr>
            </a:lvl6pPr>
            <a:lvl7pPr marL="2971800" indent="-228600" eaLnBrk="0" fontAlgn="base" hangingPunct="0">
              <a:spcAft>
                <a:spcPct val="0"/>
              </a:spcAft>
              <a:buClr>
                <a:srgbClr val="10CF9B"/>
              </a:buClr>
              <a:buSzPct val="65000"/>
              <a:buFont typeface="Wingdings 2" charset="0"/>
              <a:defRPr sz="2000">
                <a:solidFill>
                  <a:schemeClr val="tx1"/>
                </a:solidFill>
                <a:latin typeface="Constantia" charset="0"/>
                <a:ea typeface="ＭＳ Ｐゴシック" charset="0"/>
              </a:defRPr>
            </a:lvl7pPr>
            <a:lvl8pPr marL="3429000" indent="-228600" eaLnBrk="0" fontAlgn="base" hangingPunct="0">
              <a:spcAft>
                <a:spcPct val="0"/>
              </a:spcAft>
              <a:buClr>
                <a:srgbClr val="10CF9B"/>
              </a:buClr>
              <a:buSzPct val="65000"/>
              <a:buFont typeface="Wingdings 2" charset="0"/>
              <a:buChar char=""/>
              <a:defRPr sz="2000">
                <a:solidFill>
                  <a:schemeClr val="tx1"/>
                </a:solidFill>
                <a:latin typeface="Constantia" charset="0"/>
                <a:ea typeface="ＭＳ Ｐゴシック" charset="0"/>
              </a:defRPr>
            </a:lvl8pPr>
            <a:lvl9pPr marL="3886200" indent="-228600" eaLnBrk="0" fontAlgn="base" hangingPunct="0">
              <a:spcAft>
                <a:spcPct val="0"/>
              </a:spcAft>
              <a:buClr>
                <a:srgbClr val="10CF9B"/>
              </a:buClr>
              <a:buSzPct val="65000"/>
              <a:buFont typeface="Wingdings 2" charset="0"/>
              <a:buChar char=""/>
              <a:defRPr sz="2000">
                <a:solidFill>
                  <a:schemeClr val="tx1"/>
                </a:solidFill>
                <a:latin typeface="Constantia" charset="0"/>
                <a:ea typeface="ＭＳ Ｐゴシック" charset="0"/>
              </a:defRPr>
            </a:lvl9pPr>
          </a:lstStyle>
          <a:p>
            <a:r>
              <a:rPr lang="en-US" sz="1800" dirty="0" smtClean="0">
                <a:latin typeface="Arial" charset="0"/>
              </a:rPr>
              <a:t>Experiential avoidance</a:t>
            </a:r>
            <a:endParaRPr lang="en-US" sz="1800" dirty="0">
              <a:latin typeface="Arial" charset="0"/>
            </a:endParaRPr>
          </a:p>
        </p:txBody>
      </p:sp>
      <p:sp>
        <p:nvSpPr>
          <p:cNvPr id="67594" name="TextBox 16"/>
          <p:cNvSpPr txBox="1">
            <a:spLocks noChangeArrowheads="1"/>
          </p:cNvSpPr>
          <p:nvPr/>
        </p:nvSpPr>
        <p:spPr bwMode="auto">
          <a:xfrm>
            <a:off x="6084168" y="5229200"/>
            <a:ext cx="248160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600">
                <a:solidFill>
                  <a:schemeClr val="tx1"/>
                </a:solidFill>
                <a:latin typeface="Constantia" charset="0"/>
                <a:ea typeface="ＭＳ Ｐゴシック" charset="0"/>
                <a:cs typeface="ＭＳ Ｐゴシック" charset="0"/>
              </a:defRPr>
            </a:lvl1pPr>
            <a:lvl2pPr marL="742950" indent="-285750">
              <a:defRPr sz="2400">
                <a:solidFill>
                  <a:schemeClr val="tx1"/>
                </a:solidFill>
                <a:latin typeface="Constantia" charset="0"/>
                <a:ea typeface="ＭＳ Ｐゴシック" charset="0"/>
              </a:defRPr>
            </a:lvl2pPr>
            <a:lvl3pPr marL="1143000" indent="-228600">
              <a:defRPr sz="2100">
                <a:solidFill>
                  <a:schemeClr val="tx1"/>
                </a:solidFill>
                <a:latin typeface="Constantia" charset="0"/>
                <a:ea typeface="ＭＳ Ｐゴシック" charset="0"/>
              </a:defRPr>
            </a:lvl3pPr>
            <a:lvl4pPr marL="1600200" indent="-228600">
              <a:defRPr sz="2000">
                <a:solidFill>
                  <a:schemeClr val="tx1"/>
                </a:solidFill>
                <a:latin typeface="Constantia" charset="0"/>
                <a:ea typeface="ＭＳ Ｐゴシック" charset="0"/>
              </a:defRPr>
            </a:lvl4pPr>
            <a:lvl5pPr marL="2057400" indent="-228600">
              <a:defRPr sz="2000">
                <a:solidFill>
                  <a:schemeClr val="tx1"/>
                </a:solidFill>
                <a:latin typeface="Constantia" charset="0"/>
                <a:ea typeface="ＭＳ Ｐゴシック" charset="0"/>
              </a:defRPr>
            </a:lvl5pPr>
            <a:lvl6pPr marL="2514600" indent="-228600" eaLnBrk="0" fontAlgn="base" hangingPunct="0">
              <a:spcAft>
                <a:spcPct val="0"/>
              </a:spcAft>
              <a:buClr>
                <a:srgbClr val="10CF9B"/>
              </a:buClr>
              <a:buSzPct val="65000"/>
              <a:buFont typeface="Wingdings 2" charset="0"/>
              <a:defRPr sz="2000">
                <a:solidFill>
                  <a:schemeClr val="tx1"/>
                </a:solidFill>
                <a:latin typeface="Constantia" charset="0"/>
                <a:ea typeface="ＭＳ Ｐゴシック" charset="0"/>
              </a:defRPr>
            </a:lvl6pPr>
            <a:lvl7pPr marL="2971800" indent="-228600" eaLnBrk="0" fontAlgn="base" hangingPunct="0">
              <a:spcAft>
                <a:spcPct val="0"/>
              </a:spcAft>
              <a:buClr>
                <a:srgbClr val="10CF9B"/>
              </a:buClr>
              <a:buSzPct val="65000"/>
              <a:buFont typeface="Wingdings 2" charset="0"/>
              <a:defRPr sz="2000">
                <a:solidFill>
                  <a:schemeClr val="tx1"/>
                </a:solidFill>
                <a:latin typeface="Constantia" charset="0"/>
                <a:ea typeface="ＭＳ Ｐゴシック" charset="0"/>
              </a:defRPr>
            </a:lvl7pPr>
            <a:lvl8pPr marL="3429000" indent="-228600" eaLnBrk="0" fontAlgn="base" hangingPunct="0">
              <a:spcAft>
                <a:spcPct val="0"/>
              </a:spcAft>
              <a:buClr>
                <a:srgbClr val="10CF9B"/>
              </a:buClr>
              <a:buSzPct val="65000"/>
              <a:buFont typeface="Wingdings 2" charset="0"/>
              <a:buChar char=""/>
              <a:defRPr sz="2000">
                <a:solidFill>
                  <a:schemeClr val="tx1"/>
                </a:solidFill>
                <a:latin typeface="Constantia" charset="0"/>
                <a:ea typeface="ＭＳ Ｐゴシック" charset="0"/>
              </a:defRPr>
            </a:lvl8pPr>
            <a:lvl9pPr marL="3886200" indent="-228600" eaLnBrk="0" fontAlgn="base" hangingPunct="0">
              <a:spcAft>
                <a:spcPct val="0"/>
              </a:spcAft>
              <a:buClr>
                <a:srgbClr val="10CF9B"/>
              </a:buClr>
              <a:buSzPct val="65000"/>
              <a:buFont typeface="Wingdings 2" charset="0"/>
              <a:buChar char=""/>
              <a:defRPr sz="2000">
                <a:solidFill>
                  <a:schemeClr val="tx1"/>
                </a:solidFill>
                <a:latin typeface="Constantia" charset="0"/>
                <a:ea typeface="ＭＳ Ｐゴシック" charset="0"/>
              </a:defRPr>
            </a:lvl9pPr>
          </a:lstStyle>
          <a:p>
            <a:r>
              <a:rPr lang="en-US" sz="1800" dirty="0" smtClean="0">
                <a:latin typeface="Arial" charset="0"/>
              </a:rPr>
              <a:t>Inaction, impulsivity, </a:t>
            </a:r>
          </a:p>
          <a:p>
            <a:r>
              <a:rPr lang="en-US" sz="1800" dirty="0" smtClean="0">
                <a:latin typeface="Arial" charset="0"/>
              </a:rPr>
              <a:t>avoidance </a:t>
            </a:r>
            <a:r>
              <a:rPr lang="en-US" sz="1800" dirty="0" err="1" smtClean="0">
                <a:latin typeface="Arial" charset="0"/>
              </a:rPr>
              <a:t>persistance</a:t>
            </a:r>
            <a:endParaRPr lang="en-US" sz="1800" dirty="0">
              <a:latin typeface="Arial" charset="0"/>
            </a:endParaRPr>
          </a:p>
        </p:txBody>
      </p:sp>
      <p:sp>
        <p:nvSpPr>
          <p:cNvPr id="67595" name="TextBox 17"/>
          <p:cNvSpPr txBox="1">
            <a:spLocks noChangeArrowheads="1"/>
          </p:cNvSpPr>
          <p:nvPr/>
        </p:nvSpPr>
        <p:spPr bwMode="auto">
          <a:xfrm>
            <a:off x="6076950" y="2068513"/>
            <a:ext cx="232719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600">
                <a:solidFill>
                  <a:schemeClr val="tx1"/>
                </a:solidFill>
                <a:latin typeface="Constantia" charset="0"/>
                <a:ea typeface="ＭＳ Ｐゴシック" charset="0"/>
                <a:cs typeface="ＭＳ Ｐゴシック" charset="0"/>
              </a:defRPr>
            </a:lvl1pPr>
            <a:lvl2pPr marL="742950" indent="-285750">
              <a:defRPr sz="2400">
                <a:solidFill>
                  <a:schemeClr val="tx1"/>
                </a:solidFill>
                <a:latin typeface="Constantia" charset="0"/>
                <a:ea typeface="ＭＳ Ｐゴシック" charset="0"/>
              </a:defRPr>
            </a:lvl2pPr>
            <a:lvl3pPr marL="1143000" indent="-228600">
              <a:defRPr sz="2100">
                <a:solidFill>
                  <a:schemeClr val="tx1"/>
                </a:solidFill>
                <a:latin typeface="Constantia" charset="0"/>
                <a:ea typeface="ＭＳ Ｐゴシック" charset="0"/>
              </a:defRPr>
            </a:lvl3pPr>
            <a:lvl4pPr marL="1600200" indent="-228600">
              <a:defRPr sz="2000">
                <a:solidFill>
                  <a:schemeClr val="tx1"/>
                </a:solidFill>
                <a:latin typeface="Constantia" charset="0"/>
                <a:ea typeface="ＭＳ Ｐゴシック" charset="0"/>
              </a:defRPr>
            </a:lvl4pPr>
            <a:lvl5pPr marL="2057400" indent="-228600">
              <a:defRPr sz="2000">
                <a:solidFill>
                  <a:schemeClr val="tx1"/>
                </a:solidFill>
                <a:latin typeface="Constantia" charset="0"/>
                <a:ea typeface="ＭＳ Ｐゴシック" charset="0"/>
              </a:defRPr>
            </a:lvl5pPr>
            <a:lvl6pPr marL="2514600" indent="-228600" eaLnBrk="0" fontAlgn="base" hangingPunct="0">
              <a:spcAft>
                <a:spcPct val="0"/>
              </a:spcAft>
              <a:buClr>
                <a:srgbClr val="10CF9B"/>
              </a:buClr>
              <a:buSzPct val="65000"/>
              <a:buFont typeface="Wingdings 2" charset="0"/>
              <a:defRPr sz="2000">
                <a:solidFill>
                  <a:schemeClr val="tx1"/>
                </a:solidFill>
                <a:latin typeface="Constantia" charset="0"/>
                <a:ea typeface="ＭＳ Ｐゴシック" charset="0"/>
              </a:defRPr>
            </a:lvl6pPr>
            <a:lvl7pPr marL="2971800" indent="-228600" eaLnBrk="0" fontAlgn="base" hangingPunct="0">
              <a:spcAft>
                <a:spcPct val="0"/>
              </a:spcAft>
              <a:buClr>
                <a:srgbClr val="10CF9B"/>
              </a:buClr>
              <a:buSzPct val="65000"/>
              <a:buFont typeface="Wingdings 2" charset="0"/>
              <a:defRPr sz="2000">
                <a:solidFill>
                  <a:schemeClr val="tx1"/>
                </a:solidFill>
                <a:latin typeface="Constantia" charset="0"/>
                <a:ea typeface="ＭＳ Ｐゴシック" charset="0"/>
              </a:defRPr>
            </a:lvl7pPr>
            <a:lvl8pPr marL="3429000" indent="-228600" eaLnBrk="0" fontAlgn="base" hangingPunct="0">
              <a:spcAft>
                <a:spcPct val="0"/>
              </a:spcAft>
              <a:buClr>
                <a:srgbClr val="10CF9B"/>
              </a:buClr>
              <a:buSzPct val="65000"/>
              <a:buFont typeface="Wingdings 2" charset="0"/>
              <a:buChar char=""/>
              <a:defRPr sz="2000">
                <a:solidFill>
                  <a:schemeClr val="tx1"/>
                </a:solidFill>
                <a:latin typeface="Constantia" charset="0"/>
                <a:ea typeface="ＭＳ Ｐゴシック" charset="0"/>
              </a:defRPr>
            </a:lvl8pPr>
            <a:lvl9pPr marL="3886200" indent="-228600" eaLnBrk="0" fontAlgn="base" hangingPunct="0">
              <a:spcAft>
                <a:spcPct val="0"/>
              </a:spcAft>
              <a:buClr>
                <a:srgbClr val="10CF9B"/>
              </a:buClr>
              <a:buSzPct val="65000"/>
              <a:buFont typeface="Wingdings 2" charset="0"/>
              <a:buChar char=""/>
              <a:defRPr sz="2000">
                <a:solidFill>
                  <a:schemeClr val="tx1"/>
                </a:solidFill>
                <a:latin typeface="Constantia" charset="0"/>
                <a:ea typeface="ＭＳ Ｐゴシック" charset="0"/>
              </a:defRPr>
            </a:lvl9pPr>
          </a:lstStyle>
          <a:p>
            <a:r>
              <a:rPr lang="en-US" sz="1800" dirty="0" smtClean="0">
                <a:latin typeface="Arial" charset="0"/>
              </a:rPr>
              <a:t>Lack of values clarity</a:t>
            </a:r>
            <a:endParaRPr lang="en-US" sz="1800" dirty="0">
              <a:latin typeface="Arial" charset="0"/>
            </a:endParaRPr>
          </a:p>
        </p:txBody>
      </p:sp>
      <p:sp>
        <p:nvSpPr>
          <p:cNvPr id="67596" name="TextBox 18"/>
          <p:cNvSpPr txBox="1">
            <a:spLocks noChangeArrowheads="1"/>
          </p:cNvSpPr>
          <p:nvPr/>
        </p:nvSpPr>
        <p:spPr bwMode="auto">
          <a:xfrm>
            <a:off x="1331640" y="5301208"/>
            <a:ext cx="87750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600">
                <a:solidFill>
                  <a:schemeClr val="tx1"/>
                </a:solidFill>
                <a:latin typeface="Constantia" charset="0"/>
                <a:ea typeface="ＭＳ Ｐゴシック" charset="0"/>
                <a:cs typeface="ＭＳ Ｐゴシック" charset="0"/>
              </a:defRPr>
            </a:lvl1pPr>
            <a:lvl2pPr marL="742950" indent="-285750">
              <a:defRPr sz="2400">
                <a:solidFill>
                  <a:schemeClr val="tx1"/>
                </a:solidFill>
                <a:latin typeface="Constantia" charset="0"/>
                <a:ea typeface="ＭＳ Ｐゴシック" charset="0"/>
              </a:defRPr>
            </a:lvl2pPr>
            <a:lvl3pPr marL="1143000" indent="-228600">
              <a:defRPr sz="2100">
                <a:solidFill>
                  <a:schemeClr val="tx1"/>
                </a:solidFill>
                <a:latin typeface="Constantia" charset="0"/>
                <a:ea typeface="ＭＳ Ｐゴシック" charset="0"/>
              </a:defRPr>
            </a:lvl3pPr>
            <a:lvl4pPr marL="1600200" indent="-228600">
              <a:defRPr sz="2000">
                <a:solidFill>
                  <a:schemeClr val="tx1"/>
                </a:solidFill>
                <a:latin typeface="Constantia" charset="0"/>
                <a:ea typeface="ＭＳ Ｐゴシック" charset="0"/>
              </a:defRPr>
            </a:lvl4pPr>
            <a:lvl5pPr marL="2057400" indent="-228600">
              <a:defRPr sz="2000">
                <a:solidFill>
                  <a:schemeClr val="tx1"/>
                </a:solidFill>
                <a:latin typeface="Constantia" charset="0"/>
                <a:ea typeface="ＭＳ Ｐゴシック" charset="0"/>
              </a:defRPr>
            </a:lvl5pPr>
            <a:lvl6pPr marL="2514600" indent="-228600" eaLnBrk="0" fontAlgn="base" hangingPunct="0">
              <a:spcAft>
                <a:spcPct val="0"/>
              </a:spcAft>
              <a:buClr>
                <a:srgbClr val="10CF9B"/>
              </a:buClr>
              <a:buSzPct val="65000"/>
              <a:buFont typeface="Wingdings 2" charset="0"/>
              <a:defRPr sz="2000">
                <a:solidFill>
                  <a:schemeClr val="tx1"/>
                </a:solidFill>
                <a:latin typeface="Constantia" charset="0"/>
                <a:ea typeface="ＭＳ Ｐゴシック" charset="0"/>
              </a:defRPr>
            </a:lvl6pPr>
            <a:lvl7pPr marL="2971800" indent="-228600" eaLnBrk="0" fontAlgn="base" hangingPunct="0">
              <a:spcAft>
                <a:spcPct val="0"/>
              </a:spcAft>
              <a:buClr>
                <a:srgbClr val="10CF9B"/>
              </a:buClr>
              <a:buSzPct val="65000"/>
              <a:buFont typeface="Wingdings 2" charset="0"/>
              <a:defRPr sz="2000">
                <a:solidFill>
                  <a:schemeClr val="tx1"/>
                </a:solidFill>
                <a:latin typeface="Constantia" charset="0"/>
                <a:ea typeface="ＭＳ Ｐゴシック" charset="0"/>
              </a:defRPr>
            </a:lvl7pPr>
            <a:lvl8pPr marL="3429000" indent="-228600" eaLnBrk="0" fontAlgn="base" hangingPunct="0">
              <a:spcAft>
                <a:spcPct val="0"/>
              </a:spcAft>
              <a:buClr>
                <a:srgbClr val="10CF9B"/>
              </a:buClr>
              <a:buSzPct val="65000"/>
              <a:buFont typeface="Wingdings 2" charset="0"/>
              <a:buChar char=""/>
              <a:defRPr sz="2000">
                <a:solidFill>
                  <a:schemeClr val="tx1"/>
                </a:solidFill>
                <a:latin typeface="Constantia" charset="0"/>
                <a:ea typeface="ＭＳ Ｐゴシック" charset="0"/>
              </a:defRPr>
            </a:lvl8pPr>
            <a:lvl9pPr marL="3886200" indent="-228600" eaLnBrk="0" fontAlgn="base" hangingPunct="0">
              <a:spcAft>
                <a:spcPct val="0"/>
              </a:spcAft>
              <a:buClr>
                <a:srgbClr val="10CF9B"/>
              </a:buClr>
              <a:buSzPct val="65000"/>
              <a:buFont typeface="Wingdings 2" charset="0"/>
              <a:buChar char=""/>
              <a:defRPr sz="2000">
                <a:solidFill>
                  <a:schemeClr val="tx1"/>
                </a:solidFill>
                <a:latin typeface="Constantia" charset="0"/>
                <a:ea typeface="ＭＳ Ｐゴシック" charset="0"/>
              </a:defRPr>
            </a:lvl9pPr>
          </a:lstStyle>
          <a:p>
            <a:r>
              <a:rPr lang="en-US" sz="1800" dirty="0" smtClean="0">
                <a:latin typeface="Arial" charset="0"/>
              </a:rPr>
              <a:t>Fusion</a:t>
            </a:r>
            <a:endParaRPr lang="en-US" sz="1800" dirty="0">
              <a:latin typeface="Arial" charset="0"/>
            </a:endParaRPr>
          </a:p>
        </p:txBody>
      </p:sp>
      <p:sp>
        <p:nvSpPr>
          <p:cNvPr id="67597" name="TextBox 19"/>
          <p:cNvSpPr txBox="1">
            <a:spLocks noChangeArrowheads="1"/>
          </p:cNvSpPr>
          <p:nvPr/>
        </p:nvSpPr>
        <p:spPr bwMode="auto">
          <a:xfrm>
            <a:off x="2915816" y="6237312"/>
            <a:ext cx="296327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600">
                <a:solidFill>
                  <a:schemeClr val="tx1"/>
                </a:solidFill>
                <a:latin typeface="Constantia" charset="0"/>
                <a:ea typeface="ＭＳ Ｐゴシック" charset="0"/>
                <a:cs typeface="ＭＳ Ｐゴシック" charset="0"/>
              </a:defRPr>
            </a:lvl1pPr>
            <a:lvl2pPr marL="742950" indent="-285750">
              <a:defRPr sz="2400">
                <a:solidFill>
                  <a:schemeClr val="tx1"/>
                </a:solidFill>
                <a:latin typeface="Constantia" charset="0"/>
                <a:ea typeface="ＭＳ Ｐゴシック" charset="0"/>
              </a:defRPr>
            </a:lvl2pPr>
            <a:lvl3pPr marL="1143000" indent="-228600">
              <a:defRPr sz="2100">
                <a:solidFill>
                  <a:schemeClr val="tx1"/>
                </a:solidFill>
                <a:latin typeface="Constantia" charset="0"/>
                <a:ea typeface="ＭＳ Ｐゴシック" charset="0"/>
              </a:defRPr>
            </a:lvl3pPr>
            <a:lvl4pPr marL="1600200" indent="-228600">
              <a:defRPr sz="2000">
                <a:solidFill>
                  <a:schemeClr val="tx1"/>
                </a:solidFill>
                <a:latin typeface="Constantia" charset="0"/>
                <a:ea typeface="ＭＳ Ｐゴシック" charset="0"/>
              </a:defRPr>
            </a:lvl4pPr>
            <a:lvl5pPr marL="2057400" indent="-228600">
              <a:defRPr sz="2000">
                <a:solidFill>
                  <a:schemeClr val="tx1"/>
                </a:solidFill>
                <a:latin typeface="Constantia" charset="0"/>
                <a:ea typeface="ＭＳ Ｐゴシック" charset="0"/>
              </a:defRPr>
            </a:lvl5pPr>
            <a:lvl6pPr marL="2514600" indent="-228600" eaLnBrk="0" fontAlgn="base" hangingPunct="0">
              <a:spcAft>
                <a:spcPct val="0"/>
              </a:spcAft>
              <a:buClr>
                <a:srgbClr val="10CF9B"/>
              </a:buClr>
              <a:buSzPct val="65000"/>
              <a:buFont typeface="Wingdings 2" charset="0"/>
              <a:defRPr sz="2000">
                <a:solidFill>
                  <a:schemeClr val="tx1"/>
                </a:solidFill>
                <a:latin typeface="Constantia" charset="0"/>
                <a:ea typeface="ＭＳ Ｐゴシック" charset="0"/>
              </a:defRPr>
            </a:lvl6pPr>
            <a:lvl7pPr marL="2971800" indent="-228600" eaLnBrk="0" fontAlgn="base" hangingPunct="0">
              <a:spcAft>
                <a:spcPct val="0"/>
              </a:spcAft>
              <a:buClr>
                <a:srgbClr val="10CF9B"/>
              </a:buClr>
              <a:buSzPct val="65000"/>
              <a:buFont typeface="Wingdings 2" charset="0"/>
              <a:defRPr sz="2000">
                <a:solidFill>
                  <a:schemeClr val="tx1"/>
                </a:solidFill>
                <a:latin typeface="Constantia" charset="0"/>
                <a:ea typeface="ＭＳ Ｐゴシック" charset="0"/>
              </a:defRPr>
            </a:lvl7pPr>
            <a:lvl8pPr marL="3429000" indent="-228600" eaLnBrk="0" fontAlgn="base" hangingPunct="0">
              <a:spcAft>
                <a:spcPct val="0"/>
              </a:spcAft>
              <a:buClr>
                <a:srgbClr val="10CF9B"/>
              </a:buClr>
              <a:buSzPct val="65000"/>
              <a:buFont typeface="Wingdings 2" charset="0"/>
              <a:buChar char=""/>
              <a:defRPr sz="2000">
                <a:solidFill>
                  <a:schemeClr val="tx1"/>
                </a:solidFill>
                <a:latin typeface="Constantia" charset="0"/>
                <a:ea typeface="ＭＳ Ｐゴシック" charset="0"/>
              </a:defRPr>
            </a:lvl8pPr>
            <a:lvl9pPr marL="3886200" indent="-228600" eaLnBrk="0" fontAlgn="base" hangingPunct="0">
              <a:spcAft>
                <a:spcPct val="0"/>
              </a:spcAft>
              <a:buClr>
                <a:srgbClr val="10CF9B"/>
              </a:buClr>
              <a:buSzPct val="65000"/>
              <a:buFont typeface="Wingdings 2" charset="0"/>
              <a:buChar char=""/>
              <a:defRPr sz="2000">
                <a:solidFill>
                  <a:schemeClr val="tx1"/>
                </a:solidFill>
                <a:latin typeface="Constantia" charset="0"/>
                <a:ea typeface="ＭＳ Ｐゴシック" charset="0"/>
              </a:defRPr>
            </a:lvl9pPr>
          </a:lstStyle>
          <a:p>
            <a:r>
              <a:rPr lang="en-US" sz="1600" dirty="0" smtClean="0">
                <a:latin typeface="Arial" charset="0"/>
              </a:rPr>
              <a:t>Difficulties with Self Processes</a:t>
            </a:r>
            <a:endParaRPr lang="en-US" sz="1600" dirty="0">
              <a:latin typeface="Arial" charset="0"/>
            </a:endParaRPr>
          </a:p>
        </p:txBody>
      </p:sp>
      <p:sp>
        <p:nvSpPr>
          <p:cNvPr id="67598" name="TextBox 20"/>
          <p:cNvSpPr txBox="1">
            <a:spLocks noChangeArrowheads="1"/>
          </p:cNvSpPr>
          <p:nvPr/>
        </p:nvSpPr>
        <p:spPr bwMode="auto">
          <a:xfrm>
            <a:off x="2987824" y="1340768"/>
            <a:ext cx="307738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600">
                <a:solidFill>
                  <a:schemeClr val="tx1"/>
                </a:solidFill>
                <a:latin typeface="Constantia" charset="0"/>
                <a:ea typeface="ＭＳ Ｐゴシック" charset="0"/>
                <a:cs typeface="ＭＳ Ｐゴシック" charset="0"/>
              </a:defRPr>
            </a:lvl1pPr>
            <a:lvl2pPr marL="742950" indent="-285750">
              <a:defRPr sz="2400">
                <a:solidFill>
                  <a:schemeClr val="tx1"/>
                </a:solidFill>
                <a:latin typeface="Constantia" charset="0"/>
                <a:ea typeface="ＭＳ Ｐゴシック" charset="0"/>
              </a:defRPr>
            </a:lvl2pPr>
            <a:lvl3pPr marL="1143000" indent="-228600">
              <a:defRPr sz="2100">
                <a:solidFill>
                  <a:schemeClr val="tx1"/>
                </a:solidFill>
                <a:latin typeface="Constantia" charset="0"/>
                <a:ea typeface="ＭＳ Ｐゴシック" charset="0"/>
              </a:defRPr>
            </a:lvl3pPr>
            <a:lvl4pPr marL="1600200" indent="-228600">
              <a:defRPr sz="2000">
                <a:solidFill>
                  <a:schemeClr val="tx1"/>
                </a:solidFill>
                <a:latin typeface="Constantia" charset="0"/>
                <a:ea typeface="ＭＳ Ｐゴシック" charset="0"/>
              </a:defRPr>
            </a:lvl4pPr>
            <a:lvl5pPr marL="2057400" indent="-228600">
              <a:defRPr sz="2000">
                <a:solidFill>
                  <a:schemeClr val="tx1"/>
                </a:solidFill>
                <a:latin typeface="Constantia" charset="0"/>
                <a:ea typeface="ＭＳ Ｐゴシック" charset="0"/>
              </a:defRPr>
            </a:lvl5pPr>
            <a:lvl6pPr marL="2514600" indent="-228600" eaLnBrk="0" fontAlgn="base" hangingPunct="0">
              <a:spcAft>
                <a:spcPct val="0"/>
              </a:spcAft>
              <a:buClr>
                <a:srgbClr val="10CF9B"/>
              </a:buClr>
              <a:buSzPct val="65000"/>
              <a:buFont typeface="Wingdings 2" charset="0"/>
              <a:defRPr sz="2000">
                <a:solidFill>
                  <a:schemeClr val="tx1"/>
                </a:solidFill>
                <a:latin typeface="Constantia" charset="0"/>
                <a:ea typeface="ＭＳ Ｐゴシック" charset="0"/>
              </a:defRPr>
            </a:lvl6pPr>
            <a:lvl7pPr marL="2971800" indent="-228600" eaLnBrk="0" fontAlgn="base" hangingPunct="0">
              <a:spcAft>
                <a:spcPct val="0"/>
              </a:spcAft>
              <a:buClr>
                <a:srgbClr val="10CF9B"/>
              </a:buClr>
              <a:buSzPct val="65000"/>
              <a:buFont typeface="Wingdings 2" charset="0"/>
              <a:defRPr sz="2000">
                <a:solidFill>
                  <a:schemeClr val="tx1"/>
                </a:solidFill>
                <a:latin typeface="Constantia" charset="0"/>
                <a:ea typeface="ＭＳ Ｐゴシック" charset="0"/>
              </a:defRPr>
            </a:lvl7pPr>
            <a:lvl8pPr marL="3429000" indent="-228600" eaLnBrk="0" fontAlgn="base" hangingPunct="0">
              <a:spcAft>
                <a:spcPct val="0"/>
              </a:spcAft>
              <a:buClr>
                <a:srgbClr val="10CF9B"/>
              </a:buClr>
              <a:buSzPct val="65000"/>
              <a:buFont typeface="Wingdings 2" charset="0"/>
              <a:buChar char=""/>
              <a:defRPr sz="2000">
                <a:solidFill>
                  <a:schemeClr val="tx1"/>
                </a:solidFill>
                <a:latin typeface="Constantia" charset="0"/>
                <a:ea typeface="ＭＳ Ｐゴシック" charset="0"/>
              </a:defRPr>
            </a:lvl8pPr>
            <a:lvl9pPr marL="3886200" indent="-228600" eaLnBrk="0" fontAlgn="base" hangingPunct="0">
              <a:spcAft>
                <a:spcPct val="0"/>
              </a:spcAft>
              <a:buClr>
                <a:srgbClr val="10CF9B"/>
              </a:buClr>
              <a:buSzPct val="65000"/>
              <a:buFont typeface="Wingdings 2" charset="0"/>
              <a:buChar char=""/>
              <a:defRPr sz="2000">
                <a:solidFill>
                  <a:schemeClr val="tx1"/>
                </a:solidFill>
                <a:latin typeface="Constantia" charset="0"/>
                <a:ea typeface="ＭＳ Ｐゴシック" charset="0"/>
              </a:defRPr>
            </a:lvl9pPr>
          </a:lstStyle>
          <a:p>
            <a:r>
              <a:rPr lang="en-US" sz="1600" dirty="0" smtClean="0">
                <a:latin typeface="Arial" charset="0"/>
              </a:rPr>
              <a:t>Difficulties with present moment</a:t>
            </a:r>
            <a:endParaRPr lang="en-US" sz="1600" dirty="0">
              <a:latin typeface="Arial" charset="0"/>
            </a:endParaRPr>
          </a:p>
        </p:txBody>
      </p:sp>
      <p:sp>
        <p:nvSpPr>
          <p:cNvPr id="6" name="TextBox 5"/>
          <p:cNvSpPr txBox="1"/>
          <p:nvPr/>
        </p:nvSpPr>
        <p:spPr>
          <a:xfrm>
            <a:off x="0" y="6611779"/>
            <a:ext cx="4752528" cy="246221"/>
          </a:xfrm>
          <a:prstGeom prst="rect">
            <a:avLst/>
          </a:prstGeom>
          <a:noFill/>
        </p:spPr>
        <p:txBody>
          <a:bodyPr wrap="square" rtlCol="0">
            <a:spAutoFit/>
          </a:bodyPr>
          <a:lstStyle/>
          <a:p>
            <a:r>
              <a:rPr lang="en-US" sz="1000" dirty="0" smtClean="0">
                <a:latin typeface="Arial"/>
                <a:cs typeface="Arial"/>
              </a:rPr>
              <a:t>Hayes, </a:t>
            </a:r>
            <a:r>
              <a:rPr lang="en-US" sz="1000" dirty="0" err="1">
                <a:latin typeface="Arial"/>
                <a:cs typeface="Arial"/>
              </a:rPr>
              <a:t>S</a:t>
            </a:r>
            <a:r>
              <a:rPr lang="en-US" sz="1000" dirty="0" err="1" smtClean="0">
                <a:latin typeface="Arial"/>
                <a:cs typeface="Arial"/>
              </a:rPr>
              <a:t>trosahl</a:t>
            </a:r>
            <a:r>
              <a:rPr lang="en-US" sz="1000" dirty="0" smtClean="0">
                <a:latin typeface="Arial"/>
                <a:cs typeface="Arial"/>
              </a:rPr>
              <a:t> &amp; Wilson 2011</a:t>
            </a:r>
            <a:endParaRPr lang="en-US" sz="1000" dirty="0">
              <a:latin typeface="Arial"/>
              <a:cs typeface="Arial"/>
            </a:endParaRPr>
          </a:p>
        </p:txBody>
      </p:sp>
      <p:pic>
        <p:nvPicPr>
          <p:cNvPr id="18" name="image64.jpeg"/>
          <p:cNvPicPr/>
          <p:nvPr/>
        </p:nvPicPr>
        <p:blipFill>
          <a:blip r:embed="rId3">
            <a:extLst/>
          </a:blip>
          <a:stretch>
            <a:fillRect/>
          </a:stretch>
        </p:blipFill>
        <p:spPr>
          <a:xfrm>
            <a:off x="3059832" y="2420888"/>
            <a:ext cx="2736304" cy="3024336"/>
          </a:xfrm>
          <a:prstGeom prst="rect">
            <a:avLst/>
          </a:prstGeom>
          <a:ln w="12700">
            <a:miter lim="400000"/>
          </a:ln>
        </p:spPr>
      </p:pic>
      <p:sp>
        <p:nvSpPr>
          <p:cNvPr id="14" name="Rectangle 13"/>
          <p:cNvSpPr/>
          <p:nvPr/>
        </p:nvSpPr>
        <p:spPr>
          <a:xfrm>
            <a:off x="323528" y="188640"/>
            <a:ext cx="8392041" cy="861774"/>
          </a:xfrm>
          <a:prstGeom prst="rect">
            <a:avLst/>
          </a:prstGeom>
        </p:spPr>
        <p:txBody>
          <a:bodyPr wrap="none">
            <a:spAutoFit/>
          </a:bodyPr>
          <a:lstStyle/>
          <a:p>
            <a:pPr marL="64008" algn="ctr" eaLnBrk="1" hangingPunct="1">
              <a:lnSpc>
                <a:spcPct val="130000"/>
              </a:lnSpc>
              <a:spcBef>
                <a:spcPct val="20000"/>
              </a:spcBef>
              <a:buClr>
                <a:schemeClr val="accent1"/>
              </a:buClr>
              <a:buSzPct val="80000"/>
            </a:pPr>
            <a:r>
              <a:rPr lang="de-DE" sz="40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rPr>
              <a:t>PSYCHOLOGICAL INFLEXIBILITY</a:t>
            </a:r>
            <a:endParaRPr lang="de-DE" sz="40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ndParaRPr>
          </a:p>
        </p:txBody>
      </p:sp>
    </p:spTree>
    <p:extLst>
      <p:ext uri="{BB962C8B-B14F-4D97-AF65-F5344CB8AC3E}">
        <p14:creationId xmlns:p14="http://schemas.microsoft.com/office/powerpoint/2010/main" val="42891727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rot="20597179">
            <a:off x="1999713" y="2488390"/>
            <a:ext cx="5499100" cy="1981200"/>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OffAxis1Right">
              <a:rot lat="3000000" lon="204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Arrow Connector 5"/>
          <p:cNvCxnSpPr/>
          <p:nvPr/>
        </p:nvCxnSpPr>
        <p:spPr>
          <a:xfrm flipV="1">
            <a:off x="508000" y="1196752"/>
            <a:ext cx="7592392" cy="510244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489700" y="2146300"/>
            <a:ext cx="2540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768600" y="4660900"/>
            <a:ext cx="254000" cy="7620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a:spLocks noChangeArrowheads="1"/>
          </p:cNvSpPr>
          <p:nvPr/>
        </p:nvSpPr>
        <p:spPr bwMode="auto">
          <a:xfrm>
            <a:off x="2946400" y="4953000"/>
            <a:ext cx="2239615" cy="461665"/>
          </a:xfrm>
          <a:prstGeom prst="rect">
            <a:avLst/>
          </a:prstGeom>
          <a:noFill/>
          <a:ln w="9525">
            <a:noFill/>
            <a:miter lim="800000"/>
            <a:headEnd/>
            <a:tailEnd/>
          </a:ln>
        </p:spPr>
        <p:txBody>
          <a:bodyPr wrap="none">
            <a:spAutoFit/>
          </a:bodyPr>
          <a:lstStyle/>
          <a:p>
            <a:r>
              <a:rPr lang="en-US" sz="2400" dirty="0" smtClean="0">
                <a:latin typeface="Calibri" pitchFamily="34" charset="0"/>
              </a:rPr>
              <a:t>Cognitive Fusion</a:t>
            </a:r>
          </a:p>
        </p:txBody>
      </p:sp>
      <p:sp>
        <p:nvSpPr>
          <p:cNvPr id="12" name="TextBox 11"/>
          <p:cNvSpPr txBox="1">
            <a:spLocks noChangeArrowheads="1"/>
          </p:cNvSpPr>
          <p:nvPr/>
        </p:nvSpPr>
        <p:spPr bwMode="auto">
          <a:xfrm>
            <a:off x="3457575" y="1422400"/>
            <a:ext cx="3039113" cy="461665"/>
          </a:xfrm>
          <a:prstGeom prst="rect">
            <a:avLst/>
          </a:prstGeom>
          <a:noFill/>
          <a:ln w="9525">
            <a:noFill/>
            <a:miter lim="800000"/>
            <a:headEnd/>
            <a:tailEnd/>
          </a:ln>
        </p:spPr>
        <p:txBody>
          <a:bodyPr wrap="none">
            <a:spAutoFit/>
          </a:bodyPr>
          <a:lstStyle/>
          <a:p>
            <a:r>
              <a:rPr lang="en-US" sz="2400" dirty="0" smtClean="0">
                <a:latin typeface="Calibri" pitchFamily="34" charset="0"/>
              </a:rPr>
              <a:t>Experiential Avoidance</a:t>
            </a:r>
            <a:endParaRPr lang="en-US" sz="2400" dirty="0">
              <a:latin typeface="Calibri" pitchFamily="34" charset="0"/>
            </a:endParaRPr>
          </a:p>
        </p:txBody>
      </p:sp>
      <p:cxnSp>
        <p:nvCxnSpPr>
          <p:cNvPr id="8" name="Straight Arrow Connector 7"/>
          <p:cNvCxnSpPr/>
          <p:nvPr/>
        </p:nvCxnSpPr>
        <p:spPr>
          <a:xfrm flipV="1">
            <a:off x="2651125" y="2089150"/>
            <a:ext cx="4092575" cy="2771775"/>
          </a:xfrm>
          <a:prstGeom prst="straightConnector1">
            <a:avLst/>
          </a:prstGeom>
          <a:ln>
            <a:headEnd type="none"/>
            <a:tailEnd type="non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07504" y="6453336"/>
            <a:ext cx="9252520" cy="400110"/>
          </a:xfrm>
          <a:prstGeom prst="rect">
            <a:avLst/>
          </a:prstGeom>
        </p:spPr>
        <p:txBody>
          <a:bodyPr wrap="square">
            <a:spAutoFit/>
          </a:bodyPr>
          <a:lstStyle/>
          <a:p>
            <a:r>
              <a:rPr lang="de-DE" sz="1000" dirty="0">
                <a:latin typeface="Arial"/>
                <a:cs typeface="Arial"/>
              </a:rPr>
              <a:t>Hayes </a:t>
            </a:r>
            <a:r>
              <a:rPr lang="de-DE" sz="1000" dirty="0" smtClean="0">
                <a:latin typeface="Arial"/>
                <a:cs typeface="Arial"/>
              </a:rPr>
              <a:t>SC et </a:t>
            </a:r>
            <a:r>
              <a:rPr lang="de-DE" sz="1000" dirty="0">
                <a:latin typeface="Arial"/>
                <a:cs typeface="Arial"/>
              </a:rPr>
              <a:t>al. </a:t>
            </a:r>
            <a:r>
              <a:rPr lang="de-DE" sz="1000" dirty="0" smtClean="0">
                <a:latin typeface="Arial"/>
                <a:cs typeface="Arial"/>
              </a:rPr>
              <a:t>(1986) </a:t>
            </a:r>
          </a:p>
          <a:p>
            <a:r>
              <a:rPr lang="de-DE" sz="1000" dirty="0" err="1" smtClean="0">
                <a:latin typeface="Arial"/>
                <a:cs typeface="Arial"/>
              </a:rPr>
              <a:t>Rule</a:t>
            </a:r>
            <a:r>
              <a:rPr lang="de-DE" sz="1000" dirty="0" err="1">
                <a:latin typeface="Arial"/>
                <a:cs typeface="Arial"/>
              </a:rPr>
              <a:t>-governed</a:t>
            </a:r>
            <a:r>
              <a:rPr lang="de-DE" sz="1000" dirty="0">
                <a:latin typeface="Arial"/>
                <a:cs typeface="Arial"/>
              </a:rPr>
              <a:t> </a:t>
            </a:r>
            <a:r>
              <a:rPr lang="de-DE" sz="1000" dirty="0" err="1">
                <a:latin typeface="Arial"/>
                <a:cs typeface="Arial"/>
              </a:rPr>
              <a:t>behavior</a:t>
            </a:r>
            <a:r>
              <a:rPr lang="de-DE" sz="1000" dirty="0">
                <a:latin typeface="Arial"/>
                <a:cs typeface="Arial"/>
              </a:rPr>
              <a:t> </a:t>
            </a:r>
            <a:r>
              <a:rPr lang="de-DE" sz="1000" dirty="0" err="1">
                <a:latin typeface="Arial"/>
                <a:cs typeface="Arial"/>
              </a:rPr>
              <a:t>and</a:t>
            </a:r>
            <a:r>
              <a:rPr lang="de-DE" sz="1000" dirty="0">
                <a:latin typeface="Arial"/>
                <a:cs typeface="Arial"/>
              </a:rPr>
              <a:t> </a:t>
            </a:r>
            <a:r>
              <a:rPr lang="de-DE" sz="1000" dirty="0" err="1">
                <a:latin typeface="Arial"/>
                <a:cs typeface="Arial"/>
              </a:rPr>
              <a:t>sensitivity</a:t>
            </a:r>
            <a:r>
              <a:rPr lang="de-DE" sz="1000" dirty="0">
                <a:latin typeface="Arial"/>
                <a:cs typeface="Arial"/>
              </a:rPr>
              <a:t> </a:t>
            </a:r>
            <a:r>
              <a:rPr lang="de-DE" sz="1000" dirty="0" err="1">
                <a:latin typeface="Arial"/>
                <a:cs typeface="Arial"/>
              </a:rPr>
              <a:t>to</a:t>
            </a:r>
            <a:r>
              <a:rPr lang="de-DE" sz="1000" dirty="0">
                <a:latin typeface="Arial"/>
                <a:cs typeface="Arial"/>
              </a:rPr>
              <a:t> </a:t>
            </a:r>
            <a:r>
              <a:rPr lang="de-DE" sz="1000" dirty="0" err="1">
                <a:latin typeface="Arial"/>
                <a:cs typeface="Arial"/>
              </a:rPr>
              <a:t>changing</a:t>
            </a:r>
            <a:r>
              <a:rPr lang="de-DE" sz="1000" dirty="0">
                <a:latin typeface="Arial"/>
                <a:cs typeface="Arial"/>
              </a:rPr>
              <a:t> </a:t>
            </a:r>
            <a:r>
              <a:rPr lang="de-DE" sz="1000" dirty="0" err="1">
                <a:latin typeface="Arial"/>
                <a:cs typeface="Arial"/>
              </a:rPr>
              <a:t>consequences</a:t>
            </a:r>
            <a:r>
              <a:rPr lang="de-DE" sz="1000" dirty="0">
                <a:latin typeface="Arial"/>
                <a:cs typeface="Arial"/>
              </a:rPr>
              <a:t> </a:t>
            </a:r>
            <a:r>
              <a:rPr lang="de-DE" sz="1000" dirty="0" err="1">
                <a:latin typeface="Arial"/>
                <a:cs typeface="Arial"/>
              </a:rPr>
              <a:t>of</a:t>
            </a:r>
            <a:r>
              <a:rPr lang="de-DE" sz="1000" dirty="0">
                <a:latin typeface="Arial"/>
                <a:cs typeface="Arial"/>
              </a:rPr>
              <a:t> </a:t>
            </a:r>
            <a:r>
              <a:rPr lang="de-DE" sz="1000" dirty="0" err="1">
                <a:latin typeface="Arial"/>
                <a:cs typeface="Arial"/>
              </a:rPr>
              <a:t>responding</a:t>
            </a:r>
            <a:r>
              <a:rPr lang="de-DE" sz="1000" dirty="0">
                <a:latin typeface="Arial"/>
                <a:cs typeface="Arial"/>
              </a:rPr>
              <a:t>. </a:t>
            </a:r>
            <a:r>
              <a:rPr lang="de-DE" sz="1000" dirty="0" smtClean="0">
                <a:latin typeface="Arial"/>
                <a:cs typeface="Arial"/>
              </a:rPr>
              <a:t>Journal </a:t>
            </a:r>
            <a:r>
              <a:rPr lang="de-DE" sz="1000" dirty="0" err="1">
                <a:latin typeface="Arial"/>
                <a:cs typeface="Arial"/>
              </a:rPr>
              <a:t>of</a:t>
            </a:r>
            <a:r>
              <a:rPr lang="de-DE" sz="1000" dirty="0">
                <a:latin typeface="Arial"/>
                <a:cs typeface="Arial"/>
              </a:rPr>
              <a:t> </a:t>
            </a:r>
            <a:r>
              <a:rPr lang="de-DE" sz="1000" dirty="0" err="1">
                <a:latin typeface="Arial"/>
                <a:cs typeface="Arial"/>
              </a:rPr>
              <a:t>the</a:t>
            </a:r>
            <a:r>
              <a:rPr lang="de-DE" sz="1000" dirty="0">
                <a:latin typeface="Arial"/>
                <a:cs typeface="Arial"/>
              </a:rPr>
              <a:t> Experimental Analysis </a:t>
            </a:r>
            <a:r>
              <a:rPr lang="de-DE" sz="1000" dirty="0" err="1">
                <a:latin typeface="Arial"/>
                <a:cs typeface="Arial"/>
              </a:rPr>
              <a:t>of</a:t>
            </a:r>
            <a:r>
              <a:rPr lang="de-DE" sz="1000" dirty="0">
                <a:latin typeface="Arial"/>
                <a:cs typeface="Arial"/>
              </a:rPr>
              <a:t> </a:t>
            </a:r>
            <a:r>
              <a:rPr lang="de-DE" sz="1000" dirty="0" err="1" smtClean="0">
                <a:latin typeface="Arial"/>
                <a:cs typeface="Arial"/>
              </a:rPr>
              <a:t>Behavior</a:t>
            </a:r>
            <a:endParaRPr lang="en-US" sz="1000" dirty="0">
              <a:latin typeface="Arial"/>
              <a:cs typeface="Arial"/>
            </a:endParaRPr>
          </a:p>
        </p:txBody>
      </p:sp>
      <p:sp>
        <p:nvSpPr>
          <p:cNvPr id="2" name="Rectangle 1"/>
          <p:cNvSpPr/>
          <p:nvPr/>
        </p:nvSpPr>
        <p:spPr>
          <a:xfrm>
            <a:off x="2332" y="116632"/>
            <a:ext cx="8568952" cy="246221"/>
          </a:xfrm>
          <a:prstGeom prst="rect">
            <a:avLst/>
          </a:prstGeom>
        </p:spPr>
        <p:txBody>
          <a:bodyPr wrap="square">
            <a:spAutoFit/>
          </a:bodyPr>
          <a:lstStyle/>
          <a:p>
            <a:r>
              <a:rPr lang="en-US" sz="1000" dirty="0">
                <a:latin typeface="Arial"/>
                <a:cs typeface="Arial"/>
              </a:rPr>
              <a:t>Boulanger JL et al. ( 2010</a:t>
            </a:r>
            <a:r>
              <a:rPr lang="en-US" sz="1000" dirty="0" smtClean="0">
                <a:latin typeface="Arial"/>
                <a:cs typeface="Arial"/>
              </a:rPr>
              <a:t>) </a:t>
            </a:r>
            <a:r>
              <a:rPr lang="en-US" sz="1000" dirty="0">
                <a:latin typeface="Arial"/>
                <a:cs typeface="Arial"/>
              </a:rPr>
              <a:t>Experiential avoidance as a functional contextual concept. Emotion Regulation and </a:t>
            </a:r>
            <a:r>
              <a:rPr lang="en-US" sz="1000" dirty="0" smtClean="0">
                <a:latin typeface="Arial"/>
                <a:cs typeface="Arial"/>
              </a:rPr>
              <a:t>Psychopathology</a:t>
            </a:r>
            <a:endParaRPr lang="en-US" sz="1000" dirty="0">
              <a:latin typeface="Arial"/>
              <a:cs typeface="Arial"/>
            </a:endParaRPr>
          </a:p>
        </p:txBody>
      </p:sp>
    </p:spTree>
    <p:extLst>
      <p:ext uri="{BB962C8B-B14F-4D97-AF65-F5344CB8AC3E}">
        <p14:creationId xmlns:p14="http://schemas.microsoft.com/office/powerpoint/2010/main" val="27451008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43608" y="1988840"/>
            <a:ext cx="7128792" cy="2866628"/>
          </a:xfrm>
          <a:prstGeom prst="rect">
            <a:avLst/>
          </a:prstGeom>
        </p:spPr>
      </p:pic>
    </p:spTree>
    <p:extLst>
      <p:ext uri="{BB962C8B-B14F-4D97-AF65-F5344CB8AC3E}">
        <p14:creationId xmlns:p14="http://schemas.microsoft.com/office/powerpoint/2010/main" val="1295950501"/>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lesto">
  <a:themeElements>
    <a:clrScheme name="Cronus">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Telest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lest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4043</TotalTime>
  <Words>1872</Words>
  <Application>Microsoft Office PowerPoint</Application>
  <PresentationFormat>On-screen Show (4:3)</PresentationFormat>
  <Paragraphs>177</Paragraphs>
  <Slides>28</Slides>
  <Notes>22</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42" baseType="lpstr">
      <vt:lpstr>ＭＳ Ｐゴシック</vt:lpstr>
      <vt:lpstr>Arial</vt:lpstr>
      <vt:lpstr>Calibri</vt:lpstr>
      <vt:lpstr>Candara</vt:lpstr>
      <vt:lpstr>Century Gothic</vt:lpstr>
      <vt:lpstr>Georgia</vt:lpstr>
      <vt:lpstr>Lucida Grande</vt:lpstr>
      <vt:lpstr>Times New Roman</vt:lpstr>
      <vt:lpstr>Trebuchet MS</vt:lpstr>
      <vt:lpstr>Verdana</vt:lpstr>
      <vt:lpstr>Wingdings</vt:lpstr>
      <vt:lpstr>Wingdings 2</vt:lpstr>
      <vt:lpstr>Telesto</vt:lpstr>
      <vt:lpstr>CorelDRAW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 CHANGE MECHANISMS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IFP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Kein Folientitel</dc:title>
  <dc:creator>Wustmann</dc:creator>
  <cp:lastModifiedBy>Emily Rodrigues</cp:lastModifiedBy>
  <cp:revision>948</cp:revision>
  <cp:lastPrinted>2002-02-12T12:14:04Z</cp:lastPrinted>
  <dcterms:created xsi:type="dcterms:W3CDTF">2009-05-26T19:25:21Z</dcterms:created>
  <dcterms:modified xsi:type="dcterms:W3CDTF">2015-08-31T17:22:26Z</dcterms:modified>
</cp:coreProperties>
</file>